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740" r:id="rId5"/>
    <p:sldMasterId id="2147483761" r:id="rId6"/>
  </p:sldMasterIdLst>
  <p:notesMasterIdLst>
    <p:notesMasterId r:id="rId32"/>
  </p:notesMasterIdLst>
  <p:handoutMasterIdLst>
    <p:handoutMasterId r:id="rId33"/>
  </p:handoutMasterIdLst>
  <p:sldIdLst>
    <p:sldId id="256" r:id="rId7"/>
    <p:sldId id="259" r:id="rId8"/>
    <p:sldId id="826" r:id="rId9"/>
    <p:sldId id="827" r:id="rId10"/>
    <p:sldId id="828" r:id="rId11"/>
    <p:sldId id="829" r:id="rId12"/>
    <p:sldId id="261" r:id="rId13"/>
    <p:sldId id="258" r:id="rId14"/>
    <p:sldId id="260" r:id="rId15"/>
    <p:sldId id="257" r:id="rId16"/>
    <p:sldId id="262" r:id="rId17"/>
    <p:sldId id="823" r:id="rId18"/>
    <p:sldId id="277" r:id="rId19"/>
    <p:sldId id="824" r:id="rId20"/>
    <p:sldId id="304" r:id="rId21"/>
    <p:sldId id="267" r:id="rId22"/>
    <p:sldId id="830" r:id="rId23"/>
    <p:sldId id="315" r:id="rId24"/>
    <p:sldId id="821" r:id="rId25"/>
    <p:sldId id="819" r:id="rId26"/>
    <p:sldId id="822" r:id="rId27"/>
    <p:sldId id="326" r:id="rId28"/>
    <p:sldId id="317" r:id="rId29"/>
    <p:sldId id="314" r:id="rId30"/>
    <p:sldId id="814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3AFBDA-E1D2-47F6-8325-AE6CB9DD23A4}">
          <p14:sldIdLst>
            <p14:sldId id="256"/>
            <p14:sldId id="259"/>
            <p14:sldId id="826"/>
            <p14:sldId id="827"/>
            <p14:sldId id="828"/>
            <p14:sldId id="829"/>
            <p14:sldId id="261"/>
            <p14:sldId id="258"/>
            <p14:sldId id="260"/>
            <p14:sldId id="257"/>
            <p14:sldId id="262"/>
            <p14:sldId id="823"/>
            <p14:sldId id="277"/>
            <p14:sldId id="824"/>
            <p14:sldId id="304"/>
            <p14:sldId id="267"/>
            <p14:sldId id="830"/>
            <p14:sldId id="315"/>
            <p14:sldId id="821"/>
            <p14:sldId id="819"/>
            <p14:sldId id="822"/>
            <p14:sldId id="326"/>
            <p14:sldId id="317"/>
            <p14:sldId id="314"/>
            <p14:sldId id="8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C8"/>
    <a:srgbClr val="773CBD"/>
    <a:srgbClr val="5C2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8C4D25-C265-46F7-A997-409BFB4F93E1}" v="119" dt="2020-05-05T15:23:56.4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488"/>
  </p:normalViewPr>
  <p:slideViewPr>
    <p:cSldViewPr snapToGrid="0" snapToObjects="1">
      <p:cViewPr varScale="1">
        <p:scale>
          <a:sx n="85" d="100"/>
          <a:sy n="85" d="100"/>
        </p:scale>
        <p:origin x="576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195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5C2C61-B410-49CD-BD2A-C940CA20F45C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</dgm:pt>
    <dgm:pt modelId="{CDB2234F-710D-4450-8DA9-5EA1E20FCE5E}">
      <dgm:prSet phldrT="[Text]"/>
      <dgm:spPr/>
      <dgm:t>
        <a:bodyPr/>
        <a:lstStyle/>
        <a:p>
          <a:r>
            <a:rPr lang="en-US" dirty="0">
              <a:latin typeface="+mn-lt"/>
            </a:rPr>
            <a:t>Inspector finds issue and creates corrective action</a:t>
          </a:r>
          <a:endParaRPr lang="en-US" dirty="0"/>
        </a:p>
      </dgm:t>
    </dgm:pt>
    <dgm:pt modelId="{F048C9AD-D535-4C14-B0F2-DFB87FA838F9}" type="parTrans" cxnId="{8751DF79-5822-45A8-A406-1BBC64D41435}">
      <dgm:prSet/>
      <dgm:spPr/>
      <dgm:t>
        <a:bodyPr/>
        <a:lstStyle/>
        <a:p>
          <a:endParaRPr lang="en-US"/>
        </a:p>
      </dgm:t>
    </dgm:pt>
    <dgm:pt modelId="{351FEB7B-8DC7-4324-A86E-D883C6ACE425}" type="sibTrans" cxnId="{8751DF79-5822-45A8-A406-1BBC64D41435}">
      <dgm:prSet/>
      <dgm:spPr/>
      <dgm:t>
        <a:bodyPr/>
        <a:lstStyle/>
        <a:p>
          <a:endParaRPr lang="en-US"/>
        </a:p>
      </dgm:t>
    </dgm:pt>
    <dgm:pt modelId="{DFF47C79-83E4-4B4C-92CB-075FAC6B6174}">
      <dgm:prSet phldrT="[Text]"/>
      <dgm:spPr/>
      <dgm:t>
        <a:bodyPr/>
        <a:lstStyle/>
        <a:p>
          <a:r>
            <a:rPr lang="en-US" dirty="0">
              <a:latin typeface="+mn-lt"/>
            </a:rPr>
            <a:t>Employee assigned to CA is notified via email or text</a:t>
          </a:r>
          <a:endParaRPr lang="en-US" dirty="0"/>
        </a:p>
      </dgm:t>
    </dgm:pt>
    <dgm:pt modelId="{FE39B9DB-693C-48F5-9B0D-7409CA2AD0B8}" type="parTrans" cxnId="{CF59DD11-B34B-4768-8FA2-E6B128BB2143}">
      <dgm:prSet/>
      <dgm:spPr/>
      <dgm:t>
        <a:bodyPr/>
        <a:lstStyle/>
        <a:p>
          <a:endParaRPr lang="en-US"/>
        </a:p>
      </dgm:t>
    </dgm:pt>
    <dgm:pt modelId="{15635765-B4BD-4FFD-BA54-BDCF9F97715F}" type="sibTrans" cxnId="{CF59DD11-B34B-4768-8FA2-E6B128BB2143}">
      <dgm:prSet/>
      <dgm:spPr/>
      <dgm:t>
        <a:bodyPr/>
        <a:lstStyle/>
        <a:p>
          <a:endParaRPr lang="en-US"/>
        </a:p>
      </dgm:t>
    </dgm:pt>
    <dgm:pt modelId="{8C50F8F2-AD12-481F-8248-5E3CDE71BA80}">
      <dgm:prSet phldrT="[Text]"/>
      <dgm:spPr/>
      <dgm:t>
        <a:bodyPr/>
        <a:lstStyle/>
        <a:p>
          <a:r>
            <a:rPr lang="en-US" dirty="0">
              <a:latin typeface="+mn-lt"/>
            </a:rPr>
            <a:t>Employee makes correction and marks CA complete in App</a:t>
          </a:r>
          <a:endParaRPr lang="en-US" dirty="0"/>
        </a:p>
      </dgm:t>
    </dgm:pt>
    <dgm:pt modelId="{E2248FC5-10AB-40BB-843A-30EB7BC58B9B}" type="parTrans" cxnId="{0D92F947-8AA7-41BD-88DC-6B3C7EAAF5CC}">
      <dgm:prSet/>
      <dgm:spPr/>
      <dgm:t>
        <a:bodyPr/>
        <a:lstStyle/>
        <a:p>
          <a:endParaRPr lang="en-US"/>
        </a:p>
      </dgm:t>
    </dgm:pt>
    <dgm:pt modelId="{02A87860-C130-479A-948F-ED58F529030B}" type="sibTrans" cxnId="{0D92F947-8AA7-41BD-88DC-6B3C7EAAF5CC}">
      <dgm:prSet/>
      <dgm:spPr/>
      <dgm:t>
        <a:bodyPr/>
        <a:lstStyle/>
        <a:p>
          <a:endParaRPr lang="en-US"/>
        </a:p>
      </dgm:t>
    </dgm:pt>
    <dgm:pt modelId="{95826FC7-8E02-44E5-9DCE-ACF653764A16}">
      <dgm:prSet phldrT="[Text]"/>
      <dgm:spPr/>
      <dgm:t>
        <a:bodyPr/>
        <a:lstStyle/>
        <a:p>
          <a:r>
            <a:rPr lang="en-US" dirty="0">
              <a:latin typeface="+mn-lt"/>
            </a:rPr>
            <a:t>Inspector verifies completion of CA and marks it in Mobile App</a:t>
          </a:r>
          <a:endParaRPr lang="en-US" dirty="0"/>
        </a:p>
      </dgm:t>
    </dgm:pt>
    <dgm:pt modelId="{C8401604-0DDA-4810-A6F5-C5FEED8F258D}" type="parTrans" cxnId="{0AD23F48-E207-47D3-B52A-757441D47F02}">
      <dgm:prSet/>
      <dgm:spPr/>
      <dgm:t>
        <a:bodyPr/>
        <a:lstStyle/>
        <a:p>
          <a:endParaRPr lang="en-US"/>
        </a:p>
      </dgm:t>
    </dgm:pt>
    <dgm:pt modelId="{6D9902E4-72C7-4B1F-90A4-8F6624B63EA9}" type="sibTrans" cxnId="{0AD23F48-E207-47D3-B52A-757441D47F02}">
      <dgm:prSet/>
      <dgm:spPr/>
      <dgm:t>
        <a:bodyPr/>
        <a:lstStyle/>
        <a:p>
          <a:endParaRPr lang="en-US"/>
        </a:p>
      </dgm:t>
    </dgm:pt>
    <dgm:pt modelId="{014A0FF0-8425-484A-A89D-2E75B13D40F9}" type="pres">
      <dgm:prSet presAssocID="{DD5C2C61-B410-49CD-BD2A-C940CA20F45C}" presName="Name0" presStyleCnt="0">
        <dgm:presLayoutVars>
          <dgm:dir/>
          <dgm:resizeHandles val="exact"/>
        </dgm:presLayoutVars>
      </dgm:prSet>
      <dgm:spPr/>
    </dgm:pt>
    <dgm:pt modelId="{36D6B5CD-A3E1-4C69-AC6E-62DA336B9F65}" type="pres">
      <dgm:prSet presAssocID="{CDB2234F-710D-4450-8DA9-5EA1E20FCE5E}" presName="node" presStyleLbl="node1" presStyleIdx="0" presStyleCnt="4">
        <dgm:presLayoutVars>
          <dgm:bulletEnabled val="1"/>
        </dgm:presLayoutVars>
      </dgm:prSet>
      <dgm:spPr/>
    </dgm:pt>
    <dgm:pt modelId="{D24F9E3D-F891-420C-8F85-CF02F303CB7A}" type="pres">
      <dgm:prSet presAssocID="{351FEB7B-8DC7-4324-A86E-D883C6ACE425}" presName="sibTrans" presStyleCnt="0"/>
      <dgm:spPr/>
    </dgm:pt>
    <dgm:pt modelId="{01CE242A-5A15-4057-850E-F3F6DBC97FE3}" type="pres">
      <dgm:prSet presAssocID="{DFF47C79-83E4-4B4C-92CB-075FAC6B6174}" presName="node" presStyleLbl="node1" presStyleIdx="1" presStyleCnt="4">
        <dgm:presLayoutVars>
          <dgm:bulletEnabled val="1"/>
        </dgm:presLayoutVars>
      </dgm:prSet>
      <dgm:spPr/>
    </dgm:pt>
    <dgm:pt modelId="{EFDE12FD-6436-4C77-B293-8E0CBB787E38}" type="pres">
      <dgm:prSet presAssocID="{15635765-B4BD-4FFD-BA54-BDCF9F97715F}" presName="sibTrans" presStyleCnt="0"/>
      <dgm:spPr/>
    </dgm:pt>
    <dgm:pt modelId="{4D89D17B-2246-41FB-A544-C6E8895C8F7E}" type="pres">
      <dgm:prSet presAssocID="{8C50F8F2-AD12-481F-8248-5E3CDE71BA80}" presName="node" presStyleLbl="node1" presStyleIdx="2" presStyleCnt="4">
        <dgm:presLayoutVars>
          <dgm:bulletEnabled val="1"/>
        </dgm:presLayoutVars>
      </dgm:prSet>
      <dgm:spPr/>
    </dgm:pt>
    <dgm:pt modelId="{34470E01-84F1-4E8D-9058-80673AFCAC2B}" type="pres">
      <dgm:prSet presAssocID="{02A87860-C130-479A-948F-ED58F529030B}" presName="sibTrans" presStyleCnt="0"/>
      <dgm:spPr/>
    </dgm:pt>
    <dgm:pt modelId="{15D86FF9-BCCF-4374-9D7F-A0F8C5855ACC}" type="pres">
      <dgm:prSet presAssocID="{95826FC7-8E02-44E5-9DCE-ACF653764A16}" presName="node" presStyleLbl="node1" presStyleIdx="3" presStyleCnt="4">
        <dgm:presLayoutVars>
          <dgm:bulletEnabled val="1"/>
        </dgm:presLayoutVars>
      </dgm:prSet>
      <dgm:spPr/>
    </dgm:pt>
  </dgm:ptLst>
  <dgm:cxnLst>
    <dgm:cxn modelId="{CF59DD11-B34B-4768-8FA2-E6B128BB2143}" srcId="{DD5C2C61-B410-49CD-BD2A-C940CA20F45C}" destId="{DFF47C79-83E4-4B4C-92CB-075FAC6B6174}" srcOrd="1" destOrd="0" parTransId="{FE39B9DB-693C-48F5-9B0D-7409CA2AD0B8}" sibTransId="{15635765-B4BD-4FFD-BA54-BDCF9F97715F}"/>
    <dgm:cxn modelId="{157BE137-6DF5-490E-9969-65A12318E425}" type="presOf" srcId="{8C50F8F2-AD12-481F-8248-5E3CDE71BA80}" destId="{4D89D17B-2246-41FB-A544-C6E8895C8F7E}" srcOrd="0" destOrd="0" presId="urn:microsoft.com/office/officeart/2005/8/layout/hList6"/>
    <dgm:cxn modelId="{68E57D63-B7F8-40EE-AAA2-C147073D55DC}" type="presOf" srcId="{DFF47C79-83E4-4B4C-92CB-075FAC6B6174}" destId="{01CE242A-5A15-4057-850E-F3F6DBC97FE3}" srcOrd="0" destOrd="0" presId="urn:microsoft.com/office/officeart/2005/8/layout/hList6"/>
    <dgm:cxn modelId="{0D92F947-8AA7-41BD-88DC-6B3C7EAAF5CC}" srcId="{DD5C2C61-B410-49CD-BD2A-C940CA20F45C}" destId="{8C50F8F2-AD12-481F-8248-5E3CDE71BA80}" srcOrd="2" destOrd="0" parTransId="{E2248FC5-10AB-40BB-843A-30EB7BC58B9B}" sibTransId="{02A87860-C130-479A-948F-ED58F529030B}"/>
    <dgm:cxn modelId="{0AD23F48-E207-47D3-B52A-757441D47F02}" srcId="{DD5C2C61-B410-49CD-BD2A-C940CA20F45C}" destId="{95826FC7-8E02-44E5-9DCE-ACF653764A16}" srcOrd="3" destOrd="0" parTransId="{C8401604-0DDA-4810-A6F5-C5FEED8F258D}" sibTransId="{6D9902E4-72C7-4B1F-90A4-8F6624B63EA9}"/>
    <dgm:cxn modelId="{8751DF79-5822-45A8-A406-1BBC64D41435}" srcId="{DD5C2C61-B410-49CD-BD2A-C940CA20F45C}" destId="{CDB2234F-710D-4450-8DA9-5EA1E20FCE5E}" srcOrd="0" destOrd="0" parTransId="{F048C9AD-D535-4C14-B0F2-DFB87FA838F9}" sibTransId="{351FEB7B-8DC7-4324-A86E-D883C6ACE425}"/>
    <dgm:cxn modelId="{46319EBA-90BE-461B-8BBD-A8F2C0F5149C}" type="presOf" srcId="{DD5C2C61-B410-49CD-BD2A-C940CA20F45C}" destId="{014A0FF0-8425-484A-A89D-2E75B13D40F9}" srcOrd="0" destOrd="0" presId="urn:microsoft.com/office/officeart/2005/8/layout/hList6"/>
    <dgm:cxn modelId="{C56309D3-2312-4990-AEF1-017FF76C0681}" type="presOf" srcId="{95826FC7-8E02-44E5-9DCE-ACF653764A16}" destId="{15D86FF9-BCCF-4374-9D7F-A0F8C5855ACC}" srcOrd="0" destOrd="0" presId="urn:microsoft.com/office/officeart/2005/8/layout/hList6"/>
    <dgm:cxn modelId="{F653A0E3-AFAA-4175-9E06-C5A2BAB68150}" type="presOf" srcId="{CDB2234F-710D-4450-8DA9-5EA1E20FCE5E}" destId="{36D6B5CD-A3E1-4C69-AC6E-62DA336B9F65}" srcOrd="0" destOrd="0" presId="urn:microsoft.com/office/officeart/2005/8/layout/hList6"/>
    <dgm:cxn modelId="{6F1AD60E-C7B6-4EC8-9D8E-2F00301A8870}" type="presParOf" srcId="{014A0FF0-8425-484A-A89D-2E75B13D40F9}" destId="{36D6B5CD-A3E1-4C69-AC6E-62DA336B9F65}" srcOrd="0" destOrd="0" presId="urn:microsoft.com/office/officeart/2005/8/layout/hList6"/>
    <dgm:cxn modelId="{8F9331BC-8DD1-4120-83FE-A85AD80578CC}" type="presParOf" srcId="{014A0FF0-8425-484A-A89D-2E75B13D40F9}" destId="{D24F9E3D-F891-420C-8F85-CF02F303CB7A}" srcOrd="1" destOrd="0" presId="urn:microsoft.com/office/officeart/2005/8/layout/hList6"/>
    <dgm:cxn modelId="{4A2F7666-B31C-48BB-A8F6-AB26D3E42D42}" type="presParOf" srcId="{014A0FF0-8425-484A-A89D-2E75B13D40F9}" destId="{01CE242A-5A15-4057-850E-F3F6DBC97FE3}" srcOrd="2" destOrd="0" presId="urn:microsoft.com/office/officeart/2005/8/layout/hList6"/>
    <dgm:cxn modelId="{4B0438A6-7752-4937-BD7D-DF3B8EBEF9EB}" type="presParOf" srcId="{014A0FF0-8425-484A-A89D-2E75B13D40F9}" destId="{EFDE12FD-6436-4C77-B293-8E0CBB787E38}" srcOrd="3" destOrd="0" presId="urn:microsoft.com/office/officeart/2005/8/layout/hList6"/>
    <dgm:cxn modelId="{83E742C4-9B62-4E4F-8985-DEC074C1BD4D}" type="presParOf" srcId="{014A0FF0-8425-484A-A89D-2E75B13D40F9}" destId="{4D89D17B-2246-41FB-A544-C6E8895C8F7E}" srcOrd="4" destOrd="0" presId="urn:microsoft.com/office/officeart/2005/8/layout/hList6"/>
    <dgm:cxn modelId="{6F49599E-FCED-4406-B4A7-C768A32956E6}" type="presParOf" srcId="{014A0FF0-8425-484A-A89D-2E75B13D40F9}" destId="{34470E01-84F1-4E8D-9058-80673AFCAC2B}" srcOrd="5" destOrd="0" presId="urn:microsoft.com/office/officeart/2005/8/layout/hList6"/>
    <dgm:cxn modelId="{FE41F3F3-1E58-49E4-B60E-B06C3A1067B4}" type="presParOf" srcId="{014A0FF0-8425-484A-A89D-2E75B13D40F9}" destId="{15D86FF9-BCCF-4374-9D7F-A0F8C5855ACC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6B5CD-A3E1-4C69-AC6E-62DA336B9F65}">
      <dsp:nvSpPr>
        <dsp:cNvPr id="0" name=""/>
        <dsp:cNvSpPr/>
      </dsp:nvSpPr>
      <dsp:spPr>
        <a:xfrm rot="16200000">
          <a:off x="-1027711" y="1028796"/>
          <a:ext cx="3122648" cy="1065054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40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</a:rPr>
            <a:t>Inspector finds issue and creates corrective action</a:t>
          </a:r>
          <a:endParaRPr lang="en-US" sz="1400" kern="1200" dirty="0"/>
        </a:p>
      </dsp:txBody>
      <dsp:txXfrm rot="5400000">
        <a:off x="1086" y="624529"/>
        <a:ext cx="1065054" cy="1873588"/>
      </dsp:txXfrm>
    </dsp:sp>
    <dsp:sp modelId="{01CE242A-5A15-4057-850E-F3F6DBC97FE3}">
      <dsp:nvSpPr>
        <dsp:cNvPr id="0" name=""/>
        <dsp:cNvSpPr/>
      </dsp:nvSpPr>
      <dsp:spPr>
        <a:xfrm rot="16200000">
          <a:off x="117221" y="1028796"/>
          <a:ext cx="3122648" cy="1065054"/>
        </a:xfrm>
        <a:prstGeom prst="flowChartManualOperation">
          <a:avLst/>
        </a:prstGeom>
        <a:solidFill>
          <a:schemeClr val="accent3">
            <a:hueOff val="-250865"/>
            <a:satOff val="-6876"/>
            <a:lumOff val="105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40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</a:rPr>
            <a:t>Employee assigned to CA is notified via email or text</a:t>
          </a:r>
          <a:endParaRPr lang="en-US" sz="1400" kern="1200" dirty="0"/>
        </a:p>
      </dsp:txBody>
      <dsp:txXfrm rot="5400000">
        <a:off x="1146018" y="624529"/>
        <a:ext cx="1065054" cy="1873588"/>
      </dsp:txXfrm>
    </dsp:sp>
    <dsp:sp modelId="{4D89D17B-2246-41FB-A544-C6E8895C8F7E}">
      <dsp:nvSpPr>
        <dsp:cNvPr id="0" name=""/>
        <dsp:cNvSpPr/>
      </dsp:nvSpPr>
      <dsp:spPr>
        <a:xfrm rot="16200000">
          <a:off x="1262154" y="1028796"/>
          <a:ext cx="3122648" cy="1065054"/>
        </a:xfrm>
        <a:prstGeom prst="flowChartManualOperation">
          <a:avLst/>
        </a:prstGeom>
        <a:solidFill>
          <a:schemeClr val="accent3">
            <a:hueOff val="-501731"/>
            <a:satOff val="-13752"/>
            <a:lumOff val="210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40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</a:rPr>
            <a:t>Employee makes correction and marks CA complete in App</a:t>
          </a:r>
          <a:endParaRPr lang="en-US" sz="1400" kern="1200" dirty="0"/>
        </a:p>
      </dsp:txBody>
      <dsp:txXfrm rot="5400000">
        <a:off x="2290951" y="624529"/>
        <a:ext cx="1065054" cy="1873588"/>
      </dsp:txXfrm>
    </dsp:sp>
    <dsp:sp modelId="{15D86FF9-BCCF-4374-9D7F-A0F8C5855ACC}">
      <dsp:nvSpPr>
        <dsp:cNvPr id="0" name=""/>
        <dsp:cNvSpPr/>
      </dsp:nvSpPr>
      <dsp:spPr>
        <a:xfrm rot="16200000">
          <a:off x="2407087" y="1028796"/>
          <a:ext cx="3122648" cy="1065054"/>
        </a:xfrm>
        <a:prstGeom prst="flowChartManualOperation">
          <a:avLst/>
        </a:prstGeom>
        <a:solidFill>
          <a:schemeClr val="accent3">
            <a:hueOff val="-752596"/>
            <a:satOff val="-20628"/>
            <a:lumOff val="315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40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</a:rPr>
            <a:t>Inspector verifies completion of CA and marks it in Mobile App</a:t>
          </a:r>
          <a:endParaRPr lang="en-US" sz="1400" kern="1200" dirty="0"/>
        </a:p>
      </dsp:txBody>
      <dsp:txXfrm rot="5400000">
        <a:off x="3435884" y="624529"/>
        <a:ext cx="1065054" cy="1873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FBA5A-6BB8-B642-8375-015937F01853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5445D-DEE9-A442-81E4-67E01F7E91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15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B3DD3-0033-7240-B522-562320F5F70D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DA965-7E39-7340-AB37-AEA05DEE5D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5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9D5C43-1AE1-40A6-AAF5-63F131AB5C0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08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9D5C43-1AE1-40A6-AAF5-63F131AB5C0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7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- In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258904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888321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chemeClr val="tx1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 txBox="1">
            <a:spLocks/>
          </p:cNvSpPr>
          <p:nvPr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5/5/2020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59" y="1461971"/>
            <a:ext cx="699918" cy="69991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5/5/2020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38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298005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3784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1921562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51349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64652" y="-605828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6822" y="2800551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noFill/>
          <a:ln w="63500">
            <a:noFill/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</p:spTree>
    <p:extLst>
      <p:ext uri="{BB962C8B-B14F-4D97-AF65-F5344CB8AC3E}">
        <p14:creationId xmlns:p14="http://schemas.microsoft.com/office/powerpoint/2010/main" val="3922343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ln w="63500">
            <a:solidFill>
              <a:schemeClr val="tx1"/>
            </a:solidFill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</p:spTree>
    <p:extLst>
      <p:ext uri="{BB962C8B-B14F-4D97-AF65-F5344CB8AC3E}">
        <p14:creationId xmlns:p14="http://schemas.microsoft.com/office/powerpoint/2010/main" val="393670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112712" indent="0" algn="ctr"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203262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Color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727908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Dark Boar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91665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ty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264569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Chart Styling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159458"/>
              </p:ext>
            </p:extLst>
          </p:nvPr>
        </p:nvGraphicFramePr>
        <p:xfrm>
          <a:off x="1092547" y="1634778"/>
          <a:ext cx="7011326" cy="21550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0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4584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PART</a:t>
                      </a:r>
                      <a:r>
                        <a:rPr lang="en-US" sz="1000" b="0" i="0" baseline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 CODE</a:t>
                      </a:r>
                      <a:endParaRPr lang="en-US" sz="1000" b="0" i="0" dirty="0">
                        <a:latin typeface="Gotham Bold" panose="02000803030000020004" pitchFamily="2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DESCRIPTION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PRICE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POINTS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STATUS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(Mass)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 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1516355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150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300"/>
            <a:ext cx="8295946" cy="602163"/>
          </a:xfrm>
        </p:spPr>
        <p:txBody>
          <a:bodyPr>
            <a:normAutofit/>
          </a:bodyPr>
          <a:lstStyle>
            <a:lvl1pPr marL="84534" indent="0">
              <a:buNone/>
              <a:defRPr sz="3938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7"/>
            <a:ext cx="7886700" cy="501896"/>
          </a:xfrm>
        </p:spPr>
        <p:txBody>
          <a:bodyPr anchor="t" anchorCtr="0">
            <a:normAutofit/>
          </a:bodyPr>
          <a:lstStyle>
            <a:lvl1pPr>
              <a:defRPr sz="1688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3" y="1123383"/>
            <a:ext cx="3854767" cy="3554944"/>
          </a:xfrm>
        </p:spPr>
        <p:txBody>
          <a:bodyPr lIns="0" anchor="ctr" anchorCtr="0"/>
          <a:lstStyle>
            <a:lvl1pPr marL="127397" indent="128588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125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013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788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675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8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6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8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9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450"/>
              </a:spcAft>
              <a:defRPr sz="9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84534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84129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- Ex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303020"/>
            <a:ext cx="9144000" cy="25668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47859" y="1303338"/>
            <a:ext cx="2422525" cy="852487"/>
          </a:xfrm>
        </p:spPr>
        <p:txBody>
          <a:bodyPr anchor="ctr" anchorCtr="0"/>
          <a:lstStyle>
            <a:lvl1pPr marL="112712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091856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solidFill>
                  <a:srgbClr val="0074C8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721273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rgbClr val="0074C8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30121" y="3297167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 txBox="1">
            <a:spLocks/>
          </p:cNvSpPr>
          <p:nvPr userDrawn="1"/>
        </p:nvSpPr>
        <p:spPr>
          <a:xfrm>
            <a:off x="1130121" y="3446148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5/5/2020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30121" y="3209247"/>
            <a:ext cx="6858000" cy="0"/>
          </a:xfrm>
          <a:prstGeom prst="line">
            <a:avLst/>
          </a:prstGeom>
          <a:ln>
            <a:solidFill>
              <a:srgbClr val="007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0" y="3380806"/>
            <a:ext cx="9143999" cy="25126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solidFill>
                  <a:srgbClr val="0074C8"/>
                </a:solidFill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5/5/2020</a:t>
            </a:fld>
            <a:endParaRPr lang="en-US" sz="900" b="0" i="0" dirty="0">
              <a:solidFill>
                <a:srgbClr val="0074C8"/>
              </a:solidFill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07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19847"/>
            <a:ext cx="8596197" cy="881627"/>
          </a:xfrm>
        </p:spPr>
        <p:txBody>
          <a:bodyPr>
            <a:normAutofit/>
          </a:bodyPr>
          <a:lstStyle>
            <a:lvl1pPr marL="0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762038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251813"/>
            <a:ext cx="3528595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1</a:t>
            </a:r>
          </a:p>
          <a:p>
            <a:pPr lvl="2"/>
            <a:r>
              <a:rPr lang="en-US"/>
              <a:t>Subheading 2</a:t>
            </a:r>
          </a:p>
          <a:p>
            <a:pPr lvl="3"/>
            <a:r>
              <a:rPr lang="en-US"/>
              <a:t>Subheading 3</a:t>
            </a:r>
          </a:p>
          <a:p>
            <a:pPr lvl="4"/>
            <a:r>
              <a:rPr lang="en-US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42092" y="1254112"/>
            <a:ext cx="3528595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1</a:t>
            </a:r>
          </a:p>
          <a:p>
            <a:pPr lvl="2"/>
            <a:r>
              <a:rPr lang="en-US"/>
              <a:t>Subheading 2</a:t>
            </a:r>
          </a:p>
          <a:p>
            <a:pPr lvl="3"/>
            <a:r>
              <a:rPr lang="en-US"/>
              <a:t>Subheading 3</a:t>
            </a:r>
          </a:p>
          <a:p>
            <a:pPr lvl="4"/>
            <a:r>
              <a:rPr lang="en-US"/>
              <a:t>Subheading 4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5383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991943" y="4737314"/>
            <a:ext cx="826806" cy="273844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6DD2F3AD-8379-4AF9-A484-CBF862739666}" type="datetime1">
              <a:rPr lang="en-US" smtClean="0"/>
              <a:t>5/5/2020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C77EF-4AD1-443F-B01A-24E2115DB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1" y="4569483"/>
            <a:ext cx="663494" cy="6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8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19847"/>
            <a:ext cx="8596197" cy="881627"/>
          </a:xfrm>
        </p:spPr>
        <p:txBody>
          <a:bodyPr>
            <a:normAutofit/>
          </a:bodyPr>
          <a:lstStyle>
            <a:lvl1pPr marL="0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762038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251813"/>
            <a:ext cx="3528595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1</a:t>
            </a:r>
          </a:p>
          <a:p>
            <a:pPr lvl="2"/>
            <a:r>
              <a:rPr lang="en-US"/>
              <a:t>Subheading 2</a:t>
            </a:r>
          </a:p>
          <a:p>
            <a:pPr lvl="3"/>
            <a:r>
              <a:rPr lang="en-US"/>
              <a:t>Subheading 3</a:t>
            </a:r>
          </a:p>
          <a:p>
            <a:pPr lvl="4"/>
            <a:r>
              <a:rPr lang="en-US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42092" y="1254112"/>
            <a:ext cx="3528595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1</a:t>
            </a:r>
          </a:p>
          <a:p>
            <a:pPr lvl="2"/>
            <a:r>
              <a:rPr lang="en-US"/>
              <a:t>Subheading 2</a:t>
            </a:r>
          </a:p>
          <a:p>
            <a:pPr lvl="3"/>
            <a:r>
              <a:rPr lang="en-US"/>
              <a:t>Subheading 3</a:t>
            </a:r>
          </a:p>
          <a:p>
            <a:pPr lvl="4"/>
            <a:r>
              <a:rPr lang="en-US"/>
              <a:t>Subheading 4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5383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991943" y="4737314"/>
            <a:ext cx="826806" cy="273844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6DD2F3AD-8379-4AF9-A484-CBF862739666}" type="datetime1">
              <a:rPr lang="en-US" smtClean="0"/>
              <a:t>5/5/2020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C77EF-4AD1-443F-B01A-24E2115DB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1" y="4569483"/>
            <a:ext cx="663494" cy="6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66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19847"/>
            <a:ext cx="8596197" cy="881627"/>
          </a:xfrm>
        </p:spPr>
        <p:txBody>
          <a:bodyPr>
            <a:normAutofit/>
          </a:bodyPr>
          <a:lstStyle>
            <a:lvl1pPr marL="0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762038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251813"/>
            <a:ext cx="3528595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1</a:t>
            </a:r>
          </a:p>
          <a:p>
            <a:pPr lvl="2"/>
            <a:r>
              <a:rPr lang="en-US"/>
              <a:t>Subheading 2</a:t>
            </a:r>
          </a:p>
          <a:p>
            <a:pPr lvl="3"/>
            <a:r>
              <a:rPr lang="en-US"/>
              <a:t>Subheading 3</a:t>
            </a:r>
          </a:p>
          <a:p>
            <a:pPr lvl="4"/>
            <a:r>
              <a:rPr lang="en-US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42092" y="1254112"/>
            <a:ext cx="3528595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1</a:t>
            </a:r>
          </a:p>
          <a:p>
            <a:pPr lvl="2"/>
            <a:r>
              <a:rPr lang="en-US"/>
              <a:t>Subheading 2</a:t>
            </a:r>
          </a:p>
          <a:p>
            <a:pPr lvl="3"/>
            <a:r>
              <a:rPr lang="en-US"/>
              <a:t>Subheading 3</a:t>
            </a:r>
          </a:p>
          <a:p>
            <a:pPr lvl="4"/>
            <a:r>
              <a:rPr lang="en-US"/>
              <a:t>Subheading 4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5383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991943" y="4737314"/>
            <a:ext cx="826806" cy="273844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6DD2F3AD-8379-4AF9-A484-CBF862739666}" type="datetime1">
              <a:rPr lang="en-US" smtClean="0"/>
              <a:t>5/5/2020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C77EF-4AD1-443F-B01A-24E2115DB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1" y="4569483"/>
            <a:ext cx="663494" cy="6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93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19847"/>
            <a:ext cx="8596197" cy="881627"/>
          </a:xfrm>
        </p:spPr>
        <p:txBody>
          <a:bodyPr>
            <a:normAutofit/>
          </a:bodyPr>
          <a:lstStyle>
            <a:lvl1pPr marL="0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762038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251813"/>
            <a:ext cx="3528595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1</a:t>
            </a:r>
          </a:p>
          <a:p>
            <a:pPr lvl="2"/>
            <a:r>
              <a:rPr lang="en-US"/>
              <a:t>Subheading 2</a:t>
            </a:r>
          </a:p>
          <a:p>
            <a:pPr lvl="3"/>
            <a:r>
              <a:rPr lang="en-US"/>
              <a:t>Subheading 3</a:t>
            </a:r>
          </a:p>
          <a:p>
            <a:pPr lvl="4"/>
            <a:r>
              <a:rPr lang="en-US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42092" y="1254112"/>
            <a:ext cx="3528595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1</a:t>
            </a:r>
          </a:p>
          <a:p>
            <a:pPr lvl="2"/>
            <a:r>
              <a:rPr lang="en-US"/>
              <a:t>Subheading 2</a:t>
            </a:r>
          </a:p>
          <a:p>
            <a:pPr lvl="3"/>
            <a:r>
              <a:rPr lang="en-US"/>
              <a:t>Subheading 3</a:t>
            </a:r>
          </a:p>
          <a:p>
            <a:pPr lvl="4"/>
            <a:r>
              <a:rPr lang="en-US"/>
              <a:t>Subheading 4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5383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991943" y="4737314"/>
            <a:ext cx="826806" cy="273844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6DD2F3AD-8379-4AF9-A484-CBF862739666}" type="datetime1">
              <a:rPr lang="en-US" smtClean="0"/>
              <a:t>5/5/2020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C77EF-4AD1-443F-B01A-24E2115DB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1" y="4569483"/>
            <a:ext cx="663494" cy="6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02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19847"/>
            <a:ext cx="8596197" cy="881627"/>
          </a:xfrm>
        </p:spPr>
        <p:txBody>
          <a:bodyPr>
            <a:normAutofit/>
          </a:bodyPr>
          <a:lstStyle>
            <a:lvl1pPr marL="0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762038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5383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991943" y="4737314"/>
            <a:ext cx="826806" cy="273844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A53C1640-310E-4FA9-B875-23966935AC47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0" y="1251813"/>
            <a:ext cx="7821489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1" y="4569483"/>
            <a:ext cx="812670" cy="6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38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19847"/>
            <a:ext cx="8596197" cy="881627"/>
          </a:xfrm>
        </p:spPr>
        <p:txBody>
          <a:bodyPr>
            <a:normAutofit/>
          </a:bodyPr>
          <a:lstStyle>
            <a:lvl1pPr marL="0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762038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/>
              <a:t>Page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251813"/>
            <a:ext cx="3528595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1</a:t>
            </a:r>
          </a:p>
          <a:p>
            <a:pPr lvl="2"/>
            <a:r>
              <a:rPr lang="en-US"/>
              <a:t>Subheading 2</a:t>
            </a:r>
          </a:p>
          <a:p>
            <a:pPr lvl="3"/>
            <a:r>
              <a:rPr lang="en-US"/>
              <a:t>Subheading 3</a:t>
            </a:r>
          </a:p>
          <a:p>
            <a:pPr lvl="4"/>
            <a:r>
              <a:rPr lang="en-US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42092" y="1254112"/>
            <a:ext cx="3528595" cy="3423041"/>
          </a:xfrm>
        </p:spPr>
        <p:txBody>
          <a:bodyPr lIns="0"/>
          <a:lstStyle>
            <a:lvl1pPr marL="257175" indent="-169069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Subheading 1</a:t>
            </a:r>
          </a:p>
          <a:p>
            <a:pPr lvl="2"/>
            <a:r>
              <a:rPr lang="en-US"/>
              <a:t>Subheading 2</a:t>
            </a:r>
          </a:p>
          <a:p>
            <a:pPr lvl="3"/>
            <a:r>
              <a:rPr lang="en-US"/>
              <a:t>Subheading 3</a:t>
            </a:r>
          </a:p>
          <a:p>
            <a:pPr lvl="4"/>
            <a:r>
              <a:rPr lang="en-US"/>
              <a:t>Subheading 4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5383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991943" y="4737314"/>
            <a:ext cx="826806" cy="273844"/>
          </a:xfrm>
          <a:prstGeom prst="rect">
            <a:avLst/>
          </a:prstGeom>
        </p:spPr>
        <p:txBody>
          <a:bodyPr anchor="ctr" anchorCtr="0"/>
          <a:lstStyle>
            <a:lvl1pPr>
              <a:defRPr sz="75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6DD2F3AD-8379-4AF9-A484-CBF862739666}" type="datetime1">
              <a:rPr lang="en-US" smtClean="0"/>
              <a:t>5/5/2020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C77EF-4AD1-443F-B01A-24E2115DB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1" y="4569483"/>
            <a:ext cx="663494" cy="6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50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4" y="331283"/>
            <a:ext cx="8295946" cy="602163"/>
          </a:xfrm>
        </p:spPr>
        <p:txBody>
          <a:bodyPr>
            <a:noAutofit/>
          </a:bodyPr>
          <a:lstStyle>
            <a:lvl1pPr marL="112709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2" y="1123383"/>
            <a:ext cx="3854767" cy="3554944"/>
          </a:xfrm>
        </p:spPr>
        <p:txBody>
          <a:bodyPr lIns="0" anchor="ctr" anchorCtr="0"/>
          <a:lstStyle>
            <a:lvl1pPr marL="169859" indent="171446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8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5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8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2" y="1470813"/>
            <a:ext cx="3289300" cy="2508228"/>
          </a:xfrm>
        </p:spPr>
        <p:txBody>
          <a:bodyPr anchor="ctr" anchorCtr="0"/>
          <a:lstStyle>
            <a:lvl1pPr marL="112709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2345787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4" y="331283"/>
            <a:ext cx="8295946" cy="602163"/>
          </a:xfrm>
        </p:spPr>
        <p:txBody>
          <a:bodyPr>
            <a:noAutofit/>
          </a:bodyPr>
          <a:lstStyle>
            <a:lvl1pPr marL="112709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2" y="1123383"/>
            <a:ext cx="3854767" cy="3554944"/>
          </a:xfrm>
        </p:spPr>
        <p:txBody>
          <a:bodyPr lIns="0" anchor="ctr" anchorCtr="0"/>
          <a:lstStyle>
            <a:lvl1pPr marL="169859" indent="171446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8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5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4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8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6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2" y="1470813"/>
            <a:ext cx="3289300" cy="2508228"/>
          </a:xfrm>
        </p:spPr>
        <p:txBody>
          <a:bodyPr anchor="ctr" anchorCtr="0"/>
          <a:lstStyle>
            <a:lvl1pPr marL="112709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70499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C0BE-7412-40B0-B0B1-29059E36F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DAAE4-7CBD-42F9-B840-B1165AE00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AD5D8-0783-46F0-AA31-E3D8DEA5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0C96C-CF67-4750-BE11-842798F7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EBE51-D39D-4FA8-AE63-5DAC9C0E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88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CEBB-DC67-4563-A08D-8B643139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18D30-8838-4FA6-8F84-5D36C5B0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8F86D-CCCD-4D17-A09E-127DC5BC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76D7A-D01E-49ED-BAF8-2D96EDA63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82FA3-6E34-4D62-91D2-25CD7DC4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2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5577" y="457200"/>
            <a:ext cx="8087723" cy="4208112"/>
          </a:xfrm>
        </p:spPr>
        <p:txBody>
          <a:bodyPr lIns="91440" anchor="ctr" anchorCtr="0"/>
          <a:lstStyle>
            <a:lvl1pPr marL="0" indent="0">
              <a:buNone/>
              <a:tabLst/>
              <a:defRPr sz="1500" b="0" i="0" cap="none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2pPr>
            <a:lvl3pPr marL="0" indent="0">
              <a:spcBef>
                <a:spcPts val="750"/>
              </a:spcBef>
              <a:spcAft>
                <a:spcPts val="0"/>
              </a:spcAft>
              <a:buFontTx/>
              <a:buNone/>
              <a:tabLst/>
              <a:defRPr sz="1500" b="0" i="0" cap="none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0" indent="0">
              <a:spcBef>
                <a:spcPts val="375"/>
              </a:spcBef>
              <a:spcAft>
                <a:spcPts val="1500"/>
              </a:spcAft>
              <a:buNone/>
              <a:tabLst/>
              <a:defRPr sz="4875" b="0" i="0" cap="all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4pPr>
          </a:lstStyle>
          <a:p>
            <a:pPr lvl="0"/>
            <a:r>
              <a:rPr lang="en-US" dirty="0"/>
              <a:t>Section 1:</a:t>
            </a:r>
          </a:p>
          <a:p>
            <a:pPr lvl="1"/>
            <a:r>
              <a:rPr lang="en-US" dirty="0"/>
              <a:t>First level </a:t>
            </a:r>
          </a:p>
          <a:p>
            <a:pPr lvl="2"/>
            <a:r>
              <a:rPr lang="en-US" dirty="0"/>
              <a:t>Section 2: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5822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7520-307B-489A-B1FD-037BABE4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4E0C9-0295-4E5D-9870-31A76BDFA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67414-A2AC-4EAE-88E9-0C2B4486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AB462-1499-4829-8A67-6425F88E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4D111-E43B-4CAC-831C-6F1B80C1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68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1404F-3CB4-4DBA-99F3-7E0D99E4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87F59-2C9F-4E2D-A03D-F846A911A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20925-E54D-4ED4-ABE9-3CEBB2C06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BE8F4-A4E2-46F6-9CFE-941D7D1D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6CB69-4189-4064-9D59-F1E068B2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27C7F-AE47-4FDA-88AE-170E53A03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952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8563-E2F8-4D1C-A5A5-79D75F90E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7E87D-916A-43C4-89FF-AE2A7A7D8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EDA00-1C53-431F-9F00-ABAFECE4B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82F17E-9613-498B-AC3C-E0CD6635A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D7EC07-9B63-4F71-A278-880A250A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7075A7-6F48-45DD-B1B6-BD789D7A8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B119D8-DDD3-4B0F-979F-580CCEA4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F01565-D36C-4A65-9D2A-BE3970BD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747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D009-49CF-479C-A3F0-44529EB4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D80F78-95D6-4F13-9F0E-B41A00E7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C2087-B97E-4403-8C5F-B835096DB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2BE28-298C-4325-A5C8-3E67D2A2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96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FF038-B9A8-4F55-A1F9-DB2DF1175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CC463-18EB-46EF-91A8-3033A8CCF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1CF5C-7FD3-45CD-B680-1E4C67A7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763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13BB8-C24B-4338-B012-BF73CBA9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6980A-8F92-422D-A115-A13AC6E78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F16DE-1368-47D8-A666-54EFBA28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DC844-6998-4663-AD46-EF1EAD8F9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C7E0-661B-41BC-A365-3D078EC4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3659-B9B7-4D73-AB9A-9DFF2D93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11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8640F-1FF6-4FB0-8069-0BDC5CD9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DECBC-DE47-46CA-A7F7-1BF20BBEC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C2870-FCC5-42E7-A744-9B819852C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17EB2-DD5D-478D-A4E2-E898FA40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14129-C426-44EF-AFDA-1A2EC00E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BFF7B-A668-4CC0-A1D8-AB44E23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21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432BB-33D4-45F7-B6C1-E292E2EFB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6B8CB9-B051-40B3-8E87-F8B5B3EA5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3DDB-938A-4220-9F48-9A3D03DE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E0700-F10F-4809-9309-BB80F754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7BF0D-34D9-4DFE-B03A-D7A8441F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05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1ACFB5-F9F4-4B83-8100-071CC6DE1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35C5A-EC35-46A8-A238-F0B7889F7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38824-DE2A-440A-A376-49787D28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FA649-07EB-4D75-8DF9-CD1641EA5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6F5BF-0CD0-453A-B745-90C3A7F2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04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- In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258904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888321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chemeClr val="tx1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 txBox="1">
            <a:spLocks/>
          </p:cNvSpPr>
          <p:nvPr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5/5/2020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59" y="1461971"/>
            <a:ext cx="699918" cy="69991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30121" y="3376295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1130121" y="3525276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5/5/2020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69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Individu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59" y="4134119"/>
            <a:ext cx="8090689" cy="826821"/>
          </a:xfrm>
        </p:spPr>
        <p:txBody>
          <a:bodyPr lIns="91440" anchor="b" anchorCtr="0">
            <a:noAutofit/>
          </a:bodyPr>
          <a:lstStyle>
            <a:lvl1pPr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54" y="3934681"/>
            <a:ext cx="8090693" cy="269570"/>
          </a:xfrm>
        </p:spPr>
        <p:txBody>
          <a:bodyPr lIns="91440" rIns="9144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pPr lvl="0"/>
            <a:r>
              <a:rPr lang="en-US" dirty="0"/>
              <a:t>Section #:</a:t>
            </a:r>
          </a:p>
        </p:txBody>
      </p:sp>
    </p:spTree>
    <p:extLst>
      <p:ext uri="{BB962C8B-B14F-4D97-AF65-F5344CB8AC3E}">
        <p14:creationId xmlns:p14="http://schemas.microsoft.com/office/powerpoint/2010/main" val="3024903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- Extern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303020"/>
            <a:ext cx="9144000" cy="25668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7" y="4242060"/>
            <a:ext cx="699918" cy="69991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47859" y="1303338"/>
            <a:ext cx="2422525" cy="852487"/>
          </a:xfrm>
        </p:spPr>
        <p:txBody>
          <a:bodyPr anchor="ctr" anchorCtr="0"/>
          <a:lstStyle>
            <a:lvl1pPr marL="112712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672921" y="2091856"/>
            <a:ext cx="7772400" cy="723502"/>
          </a:xfrm>
        </p:spPr>
        <p:txBody>
          <a:bodyPr anchor="ctr" anchorCtr="0">
            <a:normAutofit/>
          </a:bodyPr>
          <a:lstStyle>
            <a:lvl1pPr algn="ctr">
              <a:defRPr sz="3750" b="0" i="0" cap="all" baseline="0">
                <a:solidFill>
                  <a:srgbClr val="0074C8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0121" y="2721273"/>
            <a:ext cx="6858000" cy="3909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750"/>
              </a:spcBef>
              <a:buNone/>
              <a:defRPr sz="1350" b="0" i="0" cap="none" baseline="0">
                <a:solidFill>
                  <a:srgbClr val="0074C8"/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30121" y="3297167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 txBox="1">
            <a:spLocks/>
          </p:cNvSpPr>
          <p:nvPr userDrawn="1"/>
        </p:nvSpPr>
        <p:spPr>
          <a:xfrm>
            <a:off x="1130121" y="3446148"/>
            <a:ext cx="68580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5/5/2020</a:t>
            </a:fld>
            <a:endParaRPr lang="en-US" sz="900" b="0" i="0" dirty="0"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30121" y="3209247"/>
            <a:ext cx="6858000" cy="0"/>
          </a:xfrm>
          <a:prstGeom prst="line">
            <a:avLst/>
          </a:prstGeom>
          <a:ln>
            <a:solidFill>
              <a:srgbClr val="0074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0" y="3380806"/>
            <a:ext cx="9143999" cy="25126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FCB3A-0DC9-274B-A05A-4D1DBAF0DA69}" type="datetime1">
              <a:rPr lang="en-US" sz="900" b="0" i="0" smtClean="0">
                <a:solidFill>
                  <a:srgbClr val="0074C8"/>
                </a:solidFill>
                <a:latin typeface="Helvetica LT Std Light" charset="0"/>
                <a:ea typeface="Helvetica LT Std Light" charset="0"/>
                <a:cs typeface="Helvetica LT Std Light" charset="0"/>
              </a:rPr>
              <a:pPr/>
              <a:t>5/5/2020</a:t>
            </a:fld>
            <a:endParaRPr lang="en-US" sz="900" b="0" i="0" dirty="0">
              <a:solidFill>
                <a:srgbClr val="0074C8"/>
              </a:solidFill>
              <a:latin typeface="Helvetica LT Std Light" charset="0"/>
              <a:ea typeface="Helvetica LT Std Light" charset="0"/>
              <a:cs typeface="Helvetica LT St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26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Overvie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5577" y="457200"/>
            <a:ext cx="8087723" cy="4208112"/>
          </a:xfrm>
        </p:spPr>
        <p:txBody>
          <a:bodyPr lIns="91440" anchor="ctr" anchorCtr="0"/>
          <a:lstStyle>
            <a:lvl1pPr marL="0" indent="0">
              <a:buNone/>
              <a:tabLst/>
              <a:defRPr sz="1500" b="0" i="0" cap="none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2pPr>
            <a:lvl3pPr marL="0" indent="0">
              <a:spcBef>
                <a:spcPts val="750"/>
              </a:spcBef>
              <a:spcAft>
                <a:spcPts val="0"/>
              </a:spcAft>
              <a:buFontTx/>
              <a:buNone/>
              <a:tabLst/>
              <a:defRPr sz="1500" b="0" i="0" cap="none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0" indent="0">
              <a:spcBef>
                <a:spcPts val="375"/>
              </a:spcBef>
              <a:spcAft>
                <a:spcPts val="1500"/>
              </a:spcAft>
              <a:buNone/>
              <a:tabLst/>
              <a:defRPr sz="4875" b="0" i="0" cap="all" spc="0" baseline="0">
                <a:solidFill>
                  <a:schemeClr val="tx2">
                    <a:lumMod val="40000"/>
                    <a:lumOff val="6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4pPr>
          </a:lstStyle>
          <a:p>
            <a:pPr lvl="0"/>
            <a:r>
              <a:rPr lang="en-US" dirty="0"/>
              <a:t>Section 1:</a:t>
            </a:r>
          </a:p>
          <a:p>
            <a:pPr lvl="1"/>
            <a:r>
              <a:rPr lang="en-US" dirty="0"/>
              <a:t>First level </a:t>
            </a:r>
          </a:p>
          <a:p>
            <a:pPr lvl="2"/>
            <a:r>
              <a:rPr lang="en-US" dirty="0"/>
              <a:t>Section 2: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73904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 Individu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659" y="4134119"/>
            <a:ext cx="8090689" cy="826821"/>
          </a:xfrm>
        </p:spPr>
        <p:txBody>
          <a:bodyPr lIns="91440" anchor="b" anchorCtr="0">
            <a:noAutofit/>
          </a:bodyPr>
          <a:lstStyle>
            <a:lvl1pPr>
              <a:defRPr sz="4875" b="0" i="0" cap="all" spc="0" baseline="0">
                <a:solidFill>
                  <a:schemeClr val="bg1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54" y="3934681"/>
            <a:ext cx="8090693" cy="269570"/>
          </a:xfrm>
        </p:spPr>
        <p:txBody>
          <a:bodyPr lIns="91440" rIns="9144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pPr lvl="0"/>
            <a:r>
              <a:rPr lang="en-US" dirty="0"/>
              <a:t>Section #:</a:t>
            </a:r>
          </a:p>
        </p:txBody>
      </p:sp>
    </p:spTree>
    <p:extLst>
      <p:ext uri="{BB962C8B-B14F-4D97-AF65-F5344CB8AC3E}">
        <p14:creationId xmlns:p14="http://schemas.microsoft.com/office/powerpoint/2010/main" val="23006691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72026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21542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438"/>
            <a:ext cx="7821489" cy="3540711"/>
          </a:xfrm>
        </p:spPr>
        <p:txBody>
          <a:bodyPr lIns="0"/>
          <a:lstStyle>
            <a:lvl1pPr marL="339725" indent="-169863"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70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71535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21542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32617"/>
            <a:ext cx="3528595" cy="3538620"/>
          </a:xfrm>
        </p:spPr>
        <p:txBody>
          <a:bodyPr lIns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33300" y="1123437"/>
            <a:ext cx="3822957" cy="3547799"/>
          </a:xfrm>
        </p:spPr>
        <p:txBody>
          <a:bodyPr lIns="0"/>
          <a:lstStyle>
            <a:lvl1pPr marL="339725" indent="-169863"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378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44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4022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984340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17316" y="1123382"/>
            <a:ext cx="3854767" cy="3554944"/>
          </a:xfrm>
        </p:spPr>
        <p:txBody>
          <a:bodyPr lIns="0" anchor="ctr" anchorCtr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</p:spTree>
    <p:extLst>
      <p:ext uri="{BB962C8B-B14F-4D97-AF65-F5344CB8AC3E}">
        <p14:creationId xmlns:p14="http://schemas.microsoft.com/office/powerpoint/2010/main" val="40463220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382"/>
            <a:ext cx="3854767" cy="3554944"/>
          </a:xfrm>
        </p:spPr>
        <p:txBody>
          <a:bodyPr lIns="0" anchor="ctr" anchorCtr="0"/>
          <a:lstStyle>
            <a:lvl1pPr marL="169863" indent="171450"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843220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0335" y="4387540"/>
            <a:ext cx="7119531" cy="349040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2306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981075" y="1235869"/>
            <a:ext cx="7118350" cy="3151671"/>
          </a:xfrm>
        </p:spPr>
        <p:txBody>
          <a:bodyPr anchor="ctr" anchorCtr="0"/>
          <a:lstStyle>
            <a:lvl1pPr marL="112712" indent="0" algn="ctr">
              <a:buNone/>
              <a:defRPr b="0" i="0" baseline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883246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1390278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62299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03070"/>
            <a:ext cx="7886700" cy="501896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Page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3784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1790423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3983874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rtan2018_MJ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1487" y="317162"/>
            <a:ext cx="8201026" cy="602163"/>
          </a:xfrm>
        </p:spPr>
        <p:txBody>
          <a:bodyPr>
            <a:norm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438"/>
            <a:ext cx="7821489" cy="3540711"/>
          </a:xfrm>
        </p:spPr>
        <p:txBody>
          <a:bodyPr lIns="0"/>
          <a:lstStyle>
            <a:lvl1pPr marL="339725" indent="-169863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7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64652" y="-605828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6822" y="2800551"/>
            <a:ext cx="2660756" cy="4708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99" b="1" i="0" dirty="0">
                <a:solidFill>
                  <a:schemeClr val="tx1">
                    <a:alpha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noFill/>
          <a:ln w="63500">
            <a:noFill/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</p:spTree>
    <p:extLst>
      <p:ext uri="{BB962C8B-B14F-4D97-AF65-F5344CB8AC3E}">
        <p14:creationId xmlns:p14="http://schemas.microsoft.com/office/powerpoint/2010/main" val="485404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58982"/>
            <a:ext cx="7772400" cy="3461558"/>
          </a:xfrm>
          <a:ln w="63500">
            <a:solidFill>
              <a:schemeClr val="tx1"/>
            </a:solidFill>
          </a:ln>
        </p:spPr>
        <p:txBody>
          <a:bodyPr anchor="ctr" anchorCtr="1">
            <a:normAutofit/>
          </a:bodyPr>
          <a:lstStyle>
            <a:lvl1pPr algn="ctr">
              <a:defRPr sz="3000"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 dirty="0"/>
              <a:t>This is a quote.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344" y="4320540"/>
            <a:ext cx="5890940" cy="585517"/>
          </a:xfrm>
        </p:spPr>
        <p:txBody>
          <a:bodyPr anchor="b" anchorCtr="0">
            <a:normAutofit/>
          </a:bodyPr>
          <a:lstStyle>
            <a:lvl1pPr marL="112712" indent="0">
              <a:buNone/>
              <a:defRPr sz="1200" b="0" i="0">
                <a:solidFill>
                  <a:schemeClr val="tx1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This is the author</a:t>
            </a:r>
          </a:p>
        </p:txBody>
      </p:sp>
    </p:spTree>
    <p:extLst>
      <p:ext uri="{BB962C8B-B14F-4D97-AF65-F5344CB8AC3E}">
        <p14:creationId xmlns:p14="http://schemas.microsoft.com/office/powerpoint/2010/main" val="3587640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>
            <a:lvl1pPr marL="112712" indent="0" algn="ctr"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3974660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Color Bor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14000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Media- Dark Boar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510990" y="558055"/>
            <a:ext cx="8104350" cy="4020671"/>
          </a:xfrm>
        </p:spPr>
        <p:txBody>
          <a:bodyPr anchor="ctr" anchorCtr="0"/>
          <a:lstStyle>
            <a:lvl1pPr marL="112712" indent="0" algn="ctr">
              <a:buNone/>
              <a:defRPr b="0" i="0"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2567886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ty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4843" y="342915"/>
            <a:ext cx="8295946" cy="602163"/>
          </a:xfrm>
        </p:spPr>
        <p:txBody>
          <a:bodyPr>
            <a:normAutofit/>
          </a:bodyPr>
          <a:lstStyle>
            <a:lvl1pPr marL="112712" indent="0">
              <a:buNone/>
              <a:defRPr sz="5250" b="0" i="0" cap="all" baseline="0">
                <a:solidFill>
                  <a:schemeClr val="tx2">
                    <a:lumMod val="20000"/>
                    <a:lumOff val="80000"/>
                  </a:schemeClr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Chart </a:t>
            </a:r>
            <a:r>
              <a:rPr lang="en-US" dirty="0" err="1"/>
              <a:t>syling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4340" y="618283"/>
            <a:ext cx="7886700" cy="659783"/>
          </a:xfrm>
        </p:spPr>
        <p:txBody>
          <a:bodyPr anchor="t" anchorCtr="0">
            <a:normAutofit/>
          </a:bodyPr>
          <a:lstStyle>
            <a:lvl1pPr>
              <a:defRPr sz="2250" b="0" i="0" cap="all" baseline="0">
                <a:solidFill>
                  <a:schemeClr val="accent3"/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 dirty="0"/>
              <a:t>Copy/paste chart from </a:t>
            </a:r>
            <a:br>
              <a:rPr lang="en-US" dirty="0"/>
            </a:br>
            <a:r>
              <a:rPr lang="en-US" dirty="0"/>
              <a:t>master slides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318750"/>
              </p:ext>
            </p:extLst>
          </p:nvPr>
        </p:nvGraphicFramePr>
        <p:xfrm>
          <a:off x="1092547" y="1634778"/>
          <a:ext cx="7011326" cy="21550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0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4584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PART</a:t>
                      </a:r>
                      <a:r>
                        <a:rPr lang="en-US" sz="1000" b="0" i="0" baseline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 CODE</a:t>
                      </a:r>
                      <a:endParaRPr lang="en-US" sz="1000" b="0" i="0" dirty="0">
                        <a:latin typeface="Gotham Bold" panose="02000803030000020004" pitchFamily="2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DESCRIPTION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PRICE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POINTS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latin typeface="Gotham Bold" panose="02000803030000020004" pitchFamily="2" charset="0"/>
                          <a:ea typeface="Helvetica" charset="0"/>
                          <a:cs typeface="Helvetica" charset="0"/>
                        </a:rPr>
                        <a:t>STATUS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(Mass)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(E-Gap)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906600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Helvetica LT Std Light" panose="020B0403020202020204" pitchFamily="34" charset="0"/>
                        </a:rPr>
                        <a:t>VersaFill</a:t>
                      </a:r>
                      <a:r>
                        <a:rPr lang="en-US" sz="1000" b="0" baseline="0" dirty="0">
                          <a:latin typeface="Helvetica LT Std Light" panose="020B0403020202020204" pitchFamily="34" charset="0"/>
                        </a:rPr>
                        <a:t> II (Air Gap)</a:t>
                      </a:r>
                      <a:endParaRPr lang="en-US" sz="1000" b="0" dirty="0">
                        <a:latin typeface="Helvetica LT Std Light" panose="020B0403020202020204" pitchFamily="34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$227.24/each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568</a:t>
                      </a: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Limited</a:t>
                      </a:r>
                      <a:r>
                        <a:rPr lang="en-US" sz="1000" b="0" i="0" baseline="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Helvetica LT Std Light" panose="020B0403020202020204" pitchFamily="34" charset="0"/>
                          <a:ea typeface="Helvetica" charset="0"/>
                          <a:cs typeface="Helvetica" charset="0"/>
                        </a:rPr>
                        <a:t> Availability</a:t>
                      </a:r>
                      <a:endParaRPr lang="en-US" sz="1000" b="0" i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Helvetica LT Std Light" panose="020B0403020202020204" pitchFamily="34" charset="0"/>
                        <a:ea typeface="Helvetica" charset="0"/>
                        <a:cs typeface="Helvetica" charset="0"/>
                      </a:endParaRPr>
                    </a:p>
                  </a:txBody>
                  <a:tcPr marL="68735" marR="68735" marT="25774" marB="25774" anchor="ctr">
                    <a:lnL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42325918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431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24249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32617"/>
            <a:ext cx="3528595" cy="3538620"/>
          </a:xfrm>
        </p:spPr>
        <p:txBody>
          <a:bodyPr lIns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33300" y="1123437"/>
            <a:ext cx="3822957" cy="3547799"/>
          </a:xfrm>
        </p:spPr>
        <p:txBody>
          <a:bodyPr lIns="0"/>
          <a:lstStyle>
            <a:lvl1pPr marL="339725" indent="-169863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750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378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3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42546"/>
            <a:ext cx="8220505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8258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4022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984340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17316" y="1123382"/>
            <a:ext cx="3854767" cy="3554944"/>
          </a:xfrm>
        </p:spPr>
        <p:txBody>
          <a:bodyPr lIns="0" anchor="ctr" anchorCtr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</p:spTree>
    <p:extLst>
      <p:ext uri="{BB962C8B-B14F-4D97-AF65-F5344CB8AC3E}">
        <p14:creationId xmlns:p14="http://schemas.microsoft.com/office/powerpoint/2010/main" val="126069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a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0583" y="331283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9301" y="1123382"/>
            <a:ext cx="3854767" cy="3554944"/>
          </a:xfrm>
        </p:spPr>
        <p:txBody>
          <a:bodyPr lIns="0" anchor="ctr" anchorCtr="0"/>
          <a:lstStyle>
            <a:lvl1pPr marL="169863" indent="171450">
              <a:lnSpc>
                <a:spcPct val="100000"/>
              </a:lnSpc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500"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3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>
              <a:lnSpc>
                <a:spcPct val="100000"/>
              </a:lnSpc>
              <a:spcAft>
                <a:spcPts val="0"/>
              </a:spcAft>
              <a:defRPr sz="105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>
              <a:lnSpc>
                <a:spcPct val="100000"/>
              </a:lnSpc>
              <a:spcAft>
                <a:spcPts val="0"/>
              </a:spcAft>
              <a:defRPr sz="900" b="0" i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</a:lstStyle>
          <a:p>
            <a:pPr lvl="0"/>
            <a:r>
              <a:rPr lang="en-US" dirty="0"/>
              <a:t>Subheading</a:t>
            </a:r>
          </a:p>
          <a:p>
            <a:pPr lvl="1"/>
            <a:r>
              <a:rPr lang="en-US" dirty="0"/>
              <a:t>Subheading 1</a:t>
            </a:r>
          </a:p>
          <a:p>
            <a:pPr lvl="2"/>
            <a:r>
              <a:rPr lang="en-US" dirty="0"/>
              <a:t>Subheading 2</a:t>
            </a:r>
          </a:p>
          <a:p>
            <a:pPr lvl="3"/>
            <a:r>
              <a:rPr lang="en-US" dirty="0"/>
              <a:t>Subheading 3</a:t>
            </a:r>
          </a:p>
          <a:p>
            <a:pPr lvl="4"/>
            <a:r>
              <a:rPr lang="en-US" dirty="0"/>
              <a:t>Subheading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672425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6673" y="3996757"/>
            <a:ext cx="3290054" cy="383944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15" hasCustomPrompt="1"/>
          </p:nvPr>
        </p:nvSpPr>
        <p:spPr>
          <a:xfrm>
            <a:off x="4836991" y="1470813"/>
            <a:ext cx="3289300" cy="2508228"/>
          </a:xfrm>
        </p:spPr>
        <p:txBody>
          <a:bodyPr anchor="ctr" anchorCtr="0"/>
          <a:lstStyle>
            <a:lvl1pPr marL="112712" indent="0" algn="ctr">
              <a:buFontTx/>
              <a:buNone/>
              <a:defRPr b="0" i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</p:spTree>
    <p:extLst>
      <p:ext uri="{BB962C8B-B14F-4D97-AF65-F5344CB8AC3E}">
        <p14:creationId xmlns:p14="http://schemas.microsoft.com/office/powerpoint/2010/main" val="304109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47245" y="296921"/>
            <a:ext cx="8295946" cy="602163"/>
          </a:xfrm>
        </p:spPr>
        <p:txBody>
          <a:bodyPr>
            <a:noAutofit/>
          </a:bodyPr>
          <a:lstStyle>
            <a:lvl1pPr marL="112712" indent="0">
              <a:buNone/>
              <a:defRPr sz="4400" b="0" i="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80335" y="4387540"/>
            <a:ext cx="7119531" cy="349040"/>
          </a:xfrm>
        </p:spPr>
        <p:txBody>
          <a:bodyPr anchor="ctr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0" i="0" baseline="0">
                <a:latin typeface="Helvetica LT Std Light" charset="0"/>
                <a:ea typeface="Helvetica LT Std Light" charset="0"/>
                <a:cs typeface="Helvetica LT Std Light" charset="0"/>
              </a:defRPr>
            </a:lvl1pPr>
            <a:lvl2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spcAft>
                <a:spcPts val="600"/>
              </a:spcAft>
              <a:defRPr sz="12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981075" y="1235869"/>
            <a:ext cx="7118350" cy="3151671"/>
          </a:xfrm>
        </p:spPr>
        <p:txBody>
          <a:bodyPr anchor="ctr" anchorCtr="0"/>
          <a:lstStyle>
            <a:lvl1pPr marL="112712" indent="0" algn="ctr">
              <a:buNone/>
              <a:defRPr b="0" i="0" baseline="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pPr lvl="0"/>
            <a:r>
              <a:rPr lang="en-US" dirty="0"/>
              <a:t>Insert Media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9" y="4579127"/>
            <a:ext cx="590216" cy="5902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883246" cy="273111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</p:spTree>
    <p:extLst>
      <p:ext uri="{BB962C8B-B14F-4D97-AF65-F5344CB8AC3E}">
        <p14:creationId xmlns:p14="http://schemas.microsoft.com/office/powerpoint/2010/main" val="302863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149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7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6" r:id="rId19"/>
    <p:sldLayoutId id="2147483752" r:id="rId20"/>
    <p:sldLayoutId id="2147483753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Gotham Bold" charset="0"/>
          <a:ea typeface="Gotham Bold" charset="0"/>
          <a:cs typeface="Gotham Bold" charset="0"/>
        </a:defRPr>
      </a:lvl1pPr>
    </p:titleStyle>
    <p:bodyStyle>
      <a:lvl1pPr marL="285750" indent="-173038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Gotham Bold" charset="0"/>
          <a:ea typeface="Gotham Bold" charset="0"/>
          <a:cs typeface="Gotham Bold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3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0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9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16C41F-B219-4121-8E09-E96CEC6C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5D8C6-323A-4449-826A-FBB2A3A31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2A189-CCA9-4956-A1E7-C98556977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A6DD4-73E5-4FAE-ACCD-C488CDA02D8C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87CC6-5536-4F8F-B819-E40C3F201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60F3A-CC1B-455A-9890-8EA0BF705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C73FF-CD92-43BE-9185-67A0E3779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149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544" y="4738046"/>
            <a:ext cx="6677505" cy="273844"/>
          </a:xfrm>
          <a:prstGeom prst="rect">
            <a:avLst/>
          </a:prstGeom>
        </p:spPr>
        <p:txBody>
          <a:bodyPr anchor="ctr" anchorCtr="0"/>
          <a:lstStyle>
            <a:lvl1pPr algn="l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r>
              <a:rPr lang="en-US" dirty="0"/>
              <a:t>Kick Stains to the Curb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5049" y="4737313"/>
            <a:ext cx="411480" cy="273844"/>
          </a:xfrm>
          <a:prstGeom prst="rect">
            <a:avLst/>
          </a:prstGeom>
        </p:spPr>
        <p:txBody>
          <a:bodyPr anchor="ctr" anchorCtr="0"/>
          <a:lstStyle>
            <a:lvl1pPr algn="r"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1pPr>
          </a:lstStyle>
          <a:p>
            <a:fld id="{00C708A1-6575-8D4A-A5EC-586CFF3AA0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4738046"/>
            <a:ext cx="815339" cy="273844"/>
          </a:xfrm>
          <a:prstGeom prst="rect">
            <a:avLst/>
          </a:prstGeom>
        </p:spPr>
        <p:txBody>
          <a:bodyPr anchor="ctr" anchorCtr="0"/>
          <a:lstStyle>
            <a:lvl1pPr>
              <a:defRPr sz="1000" b="0" i="0">
                <a:solidFill>
                  <a:schemeClr val="accent5">
                    <a:lumMod val="50000"/>
                  </a:schemeClr>
                </a:solidFill>
                <a:latin typeface="Helvetica LT Std Light" panose="020B0403020202020204" pitchFamily="34" charset="0"/>
                <a:ea typeface="Helvetica LT Std Light" panose="020B0403020202020204" pitchFamily="34" charset="0"/>
                <a:cs typeface="Helvetica LT Std Light" panose="020B0403020202020204" pitchFamily="34" charset="0"/>
              </a:defRPr>
            </a:lvl1pPr>
          </a:lstStyle>
          <a:p>
            <a:fld id="{BB99C5C1-7217-3C46-88B9-F0BAD4208C8E}" type="datetime1">
              <a:rPr lang="en-US" smtClean="0"/>
              <a:pPr/>
              <a:t>5/5/2020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2"/>
          </a:solidFill>
          <a:latin typeface="Gotham Bold" charset="0"/>
          <a:ea typeface="Gotham Bold" charset="0"/>
          <a:cs typeface="Gotham Bold" charset="0"/>
        </a:defRPr>
      </a:lvl1pPr>
    </p:titleStyle>
    <p:bodyStyle>
      <a:lvl1pPr marL="285750" indent="-173038" algn="l" defTabSz="685783" rtl="0" eaLnBrk="1" latinLnBrk="0" hangingPunct="1">
        <a:lnSpc>
          <a:spcPct val="90000"/>
        </a:lnSpc>
        <a:spcBef>
          <a:spcPts val="750"/>
        </a:spcBef>
        <a:spcAft>
          <a:spcPts val="0"/>
        </a:spcAft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Gotham Bold" charset="0"/>
          <a:ea typeface="Gotham Bold" charset="0"/>
          <a:cs typeface="Gotham Bold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3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05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900" b="0" i="0" kern="1200">
          <a:solidFill>
            <a:schemeClr val="accent6"/>
          </a:solidFill>
          <a:latin typeface="Helvetica LT Std Light" charset="0"/>
          <a:ea typeface="Helvetica LT Std Light" charset="0"/>
          <a:cs typeface="Helvetica LT Std Light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fabian@spartanchemical.com" TargetMode="External"/><Relationship Id="rId2" Type="http://schemas.openxmlformats.org/officeDocument/2006/relationships/hyperlink" Target="mailto:jattanasio@spartanchemical.com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hyperlink" Target="mailto:csartor@spartanchemical.com" TargetMode="External"/><Relationship Id="rId5" Type="http://schemas.openxmlformats.org/officeDocument/2006/relationships/hyperlink" Target="mailto:jwelch@spartanchemical.com" TargetMode="External"/><Relationship Id="rId4" Type="http://schemas.openxmlformats.org/officeDocument/2006/relationships/hyperlink" Target="mailto:mfabian@spartanchemica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artanchemical.com/solutions/covid-19/" TargetMode="Externa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artanchemical.com/solutions/covid-19/" TargetMode="Externa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CompuCLean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Building a Managed Post-Pandemic Cleaning Program</a:t>
            </a:r>
          </a:p>
        </p:txBody>
      </p:sp>
    </p:spTree>
    <p:extLst>
      <p:ext uri="{BB962C8B-B14F-4D97-AF65-F5344CB8AC3E}">
        <p14:creationId xmlns:p14="http://schemas.microsoft.com/office/powerpoint/2010/main" val="162362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57A80640-EA87-4C77-B7A6-F768834C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273" y="1952381"/>
            <a:ext cx="5211727" cy="271812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F0A98-04C5-4BD0-B3BA-1D8C4D8A1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73" y="2027418"/>
            <a:ext cx="3703360" cy="2975265"/>
          </a:xfrm>
        </p:spPr>
        <p:txBody>
          <a:bodyPr>
            <a:normAutofit fontScale="40000" lnSpcReduction="20000"/>
          </a:bodyPr>
          <a:lstStyle/>
          <a:p>
            <a:pPr marL="169862" indent="0">
              <a:lnSpc>
                <a:spcPct val="120000"/>
              </a:lnSpc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CompuClean is a complete cloud-based custodial data management solution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CompuClean is owned, developed and supported by the Spartan Chemical Company Inc.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Available exclusively to Spartan customers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English, Spanish and Portuguese Language Compatibility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CompuClean Features:</a:t>
            </a: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 Workloading and Work Management</a:t>
            </a: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Inventory Management</a:t>
            </a: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Quality Assurance </a:t>
            </a: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Capital Equipment Management</a:t>
            </a:r>
          </a:p>
          <a:p>
            <a:pPr lvl="2">
              <a:lnSpc>
                <a:spcPct val="12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Employee Training Tracking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Mobile Apps available for Android® devices and iPad, iPhone and iPod touch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88D58-F2E4-45DD-A016-1F75F6CB9616}"/>
              </a:ext>
            </a:extLst>
          </p:cNvPr>
          <p:cNvSpPr txBox="1"/>
          <p:nvPr/>
        </p:nvSpPr>
        <p:spPr>
          <a:xfrm>
            <a:off x="454824" y="1229753"/>
            <a:ext cx="8215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CompuClean offers a robust, flexible and low-cost solution to meet the challenges of Managed Cleaning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25D977E-D8F6-4A05-904F-535E2E7B9264}"/>
              </a:ext>
            </a:extLst>
          </p:cNvPr>
          <p:cNvSpPr txBox="1">
            <a:spLocks/>
          </p:cNvSpPr>
          <p:nvPr/>
        </p:nvSpPr>
        <p:spPr>
          <a:xfrm>
            <a:off x="217035" y="209202"/>
            <a:ext cx="11461596" cy="1175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9283EBA-C58E-454A-8103-530108548AE5}"/>
              </a:ext>
            </a:extLst>
          </p:cNvPr>
          <p:cNvSpPr txBox="1">
            <a:spLocks/>
          </p:cNvSpPr>
          <p:nvPr/>
        </p:nvSpPr>
        <p:spPr>
          <a:xfrm>
            <a:off x="122729" y="378190"/>
            <a:ext cx="8596197" cy="8816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Managed Cleaning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BE74D9D-193D-4589-850C-35CEE2923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1164" y="851916"/>
            <a:ext cx="8547929" cy="442563"/>
          </a:xfrm>
        </p:spPr>
        <p:txBody>
          <a:bodyPr/>
          <a:lstStyle/>
          <a:p>
            <a:r>
              <a:rPr lang="en-US" sz="2250" dirty="0">
                <a:solidFill>
                  <a:schemeClr val="accent3"/>
                </a:solidFill>
                <a:latin typeface="Gotham Bold" pitchFamily="50" charset="0"/>
              </a:rPr>
              <a:t>CompuClean Facility Management Software</a:t>
            </a:r>
          </a:p>
        </p:txBody>
      </p:sp>
    </p:spTree>
    <p:extLst>
      <p:ext uri="{BB962C8B-B14F-4D97-AF65-F5344CB8AC3E}">
        <p14:creationId xmlns:p14="http://schemas.microsoft.com/office/powerpoint/2010/main" val="2548218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D6748-FC56-4AB9-9792-FA254767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467A8-58B8-4636-9CB3-FFFD595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E8DF3-C05A-4279-BA50-78A8D56A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F5CEB4-3474-4708-93E6-0A6B3BE2C89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sz="16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4978F4-0BC5-46AE-8CCC-874B1B155E3B}"/>
              </a:ext>
            </a:extLst>
          </p:cNvPr>
          <p:cNvSpPr txBox="1"/>
          <p:nvPr/>
        </p:nvSpPr>
        <p:spPr>
          <a:xfrm>
            <a:off x="143691" y="957873"/>
            <a:ext cx="4532811" cy="3516155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>
              <a:defRPr/>
            </a:pPr>
            <a:r>
              <a:rPr lang="en-US" dirty="0"/>
              <a:t>CompuClean Workloading provides a custom approach to cleaning documentation.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Define clear and concise cleaning procedures.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 and modify easily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Brand materials for your company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Include specific products and materials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Personalize with images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5F846-348C-4ABD-9438-9BAB8F6C3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46" y="886511"/>
            <a:ext cx="3286384" cy="370788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6979B87-DC5C-408A-9514-6022A641E7E9}"/>
              </a:ext>
            </a:extLst>
          </p:cNvPr>
          <p:cNvSpPr txBox="1">
            <a:spLocks/>
          </p:cNvSpPr>
          <p:nvPr/>
        </p:nvSpPr>
        <p:spPr>
          <a:xfrm>
            <a:off x="-25408" y="76246"/>
            <a:ext cx="8596197" cy="8816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Managed Cleaning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63AEA8E-D689-42FF-82F4-0CDA66971691}"/>
              </a:ext>
            </a:extLst>
          </p:cNvPr>
          <p:cNvSpPr txBox="1">
            <a:spLocks/>
          </p:cNvSpPr>
          <p:nvPr/>
        </p:nvSpPr>
        <p:spPr>
          <a:xfrm>
            <a:off x="189411" y="560418"/>
            <a:ext cx="5536598" cy="590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1477B"/>
                </a:solidFill>
                <a:latin typeface="Gotham Bold"/>
              </a:rPr>
              <a:t>Process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076646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D6748-FC56-4AB9-9792-FA254767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467A8-58B8-4636-9CB3-FFFD595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E8DF3-C05A-4279-BA50-78A8D56A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F5CEB4-3474-4708-93E6-0A6B3BE2C89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sz="16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4978F4-0BC5-46AE-8CCC-874B1B155E3B}"/>
              </a:ext>
            </a:extLst>
          </p:cNvPr>
          <p:cNvSpPr txBox="1"/>
          <p:nvPr/>
        </p:nvSpPr>
        <p:spPr>
          <a:xfrm>
            <a:off x="143691" y="957873"/>
            <a:ext cx="4532811" cy="351615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Create specific work assignments for any facility.</a:t>
            </a:r>
            <a:br>
              <a:rPr lang="en-US" dirty="0"/>
            </a:b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Clearly communicate responsibilities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Assignment checklists for staff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Include productivity metrics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Demonstrate sufficient staffing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ISSA 612 Cleaning Times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Edit and modify Assignments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6979B87-DC5C-408A-9514-6022A641E7E9}"/>
              </a:ext>
            </a:extLst>
          </p:cNvPr>
          <p:cNvSpPr txBox="1">
            <a:spLocks/>
          </p:cNvSpPr>
          <p:nvPr/>
        </p:nvSpPr>
        <p:spPr>
          <a:xfrm>
            <a:off x="-25408" y="76246"/>
            <a:ext cx="8596197" cy="8816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Managed Cleaning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63AEA8E-D689-42FF-82F4-0CDA66971691}"/>
              </a:ext>
            </a:extLst>
          </p:cNvPr>
          <p:cNvSpPr txBox="1">
            <a:spLocks/>
          </p:cNvSpPr>
          <p:nvPr/>
        </p:nvSpPr>
        <p:spPr>
          <a:xfrm>
            <a:off x="189411" y="560418"/>
            <a:ext cx="5536598" cy="415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1477B"/>
                </a:solidFill>
                <a:latin typeface="Gotham Bold"/>
              </a:rPr>
              <a:t>Work Assignments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3C4FA0-3D78-461B-A87E-D6412BFB5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811" y="958246"/>
            <a:ext cx="4243717" cy="35773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4965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68173" y="1873624"/>
            <a:ext cx="4103827" cy="2794714"/>
          </a:xfrm>
        </p:spPr>
        <p:txBody>
          <a:bodyPr lIns="91440" rtlCol="0">
            <a:normAutofit fontScale="92500" lnSpcReduction="10000"/>
          </a:bodyPr>
          <a:lstStyle/>
          <a:p>
            <a:pPr marL="117475" lvl="1" indent="-117475" defTabSz="685772">
              <a:lnSpc>
                <a:spcPct val="120000"/>
              </a:lnSpc>
              <a:defRPr/>
            </a:pPr>
            <a:r>
              <a:rPr lang="en-US" sz="14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 Bold" charset="0"/>
              </a:rPr>
              <a:t>Design mobile inspections to validate routine and pandemic focused cleaning</a:t>
            </a:r>
          </a:p>
          <a:p>
            <a:pPr marL="117475" lvl="1" indent="-117475" defTabSz="685772">
              <a:lnSpc>
                <a:spcPct val="120000"/>
              </a:lnSpc>
              <a:defRPr/>
            </a:pPr>
            <a:r>
              <a:rPr lang="en-US" sz="14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 Bold" charset="0"/>
              </a:rPr>
              <a:t>Track performance by building, employee, supervisor and more</a:t>
            </a:r>
          </a:p>
          <a:p>
            <a:pPr marL="117475" lvl="1" indent="-117475" defTabSz="685772">
              <a:lnSpc>
                <a:spcPct val="120000"/>
              </a:lnSpc>
              <a:defRPr/>
            </a:pPr>
            <a:r>
              <a:rPr lang="en-US" sz="14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 Bold" charset="0"/>
              </a:rPr>
              <a:t>Powerful quality reporting provides detailed results to help maximize the performance of your custodians.</a:t>
            </a:r>
          </a:p>
          <a:p>
            <a:pPr marL="117475" lvl="1" indent="-117475" defTabSz="685772">
              <a:lnSpc>
                <a:spcPct val="120000"/>
              </a:lnSpc>
              <a:defRPr/>
            </a:pPr>
            <a:r>
              <a:rPr lang="en-US" sz="14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 Bold" charset="0"/>
              </a:rPr>
              <a:t>Document issues and track resolution with Corrective Actions</a:t>
            </a:r>
          </a:p>
          <a:p>
            <a:pPr marL="117475" lvl="1" indent="-117475" defTabSz="685772">
              <a:lnSpc>
                <a:spcPct val="120000"/>
              </a:lnSpc>
              <a:defRPr/>
            </a:pPr>
            <a:r>
              <a:rPr lang="en-US" sz="14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 Bold" charset="0"/>
              </a:rPr>
              <a:t>Perform inspections online or offline with CompuClean Mobile Apps.</a:t>
            </a:r>
          </a:p>
          <a:p>
            <a:pPr marL="117475" lvl="1" indent="-117475" defTabSz="685772">
              <a:lnSpc>
                <a:spcPct val="120000"/>
              </a:lnSpc>
              <a:defRPr/>
            </a:pPr>
            <a:r>
              <a:rPr lang="en-US" sz="1400" dirty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 Bold" charset="0"/>
              </a:rPr>
              <a:t>Capture pictures at all inspection stages</a:t>
            </a:r>
            <a:endParaRPr lang="en-US" sz="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3F2E7-ADF8-46B7-A4D2-7CC0A8C11235}"/>
              </a:ext>
            </a:extLst>
          </p:cNvPr>
          <p:cNvSpPr txBox="1"/>
          <p:nvPr/>
        </p:nvSpPr>
        <p:spPr>
          <a:xfrm>
            <a:off x="377921" y="773125"/>
            <a:ext cx="4023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Utilize structured inspections to document performance and identify deficiencies and training needs.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18D9D-A508-4B68-A3BD-26170F171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73125"/>
            <a:ext cx="4103827" cy="370166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6BEF8D6-9A94-4A94-BB04-99D3DFB41B94}"/>
              </a:ext>
            </a:extLst>
          </p:cNvPr>
          <p:cNvSpPr txBox="1">
            <a:spLocks/>
          </p:cNvSpPr>
          <p:nvPr/>
        </p:nvSpPr>
        <p:spPr>
          <a:xfrm>
            <a:off x="-25408" y="76246"/>
            <a:ext cx="8596197" cy="8816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Managed Cleaning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CDA58FF-A823-496B-A892-40DA2473DE29}"/>
              </a:ext>
            </a:extLst>
          </p:cNvPr>
          <p:cNvSpPr txBox="1">
            <a:spLocks/>
          </p:cNvSpPr>
          <p:nvPr/>
        </p:nvSpPr>
        <p:spPr>
          <a:xfrm>
            <a:off x="189411" y="560418"/>
            <a:ext cx="5536598" cy="415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1477B"/>
                </a:solidFill>
                <a:latin typeface="Gotham Bold"/>
              </a:rPr>
              <a:t>Process Validation</a:t>
            </a:r>
          </a:p>
        </p:txBody>
      </p:sp>
    </p:spTree>
    <p:extLst>
      <p:ext uri="{BB962C8B-B14F-4D97-AF65-F5344CB8AC3E}">
        <p14:creationId xmlns:p14="http://schemas.microsoft.com/office/powerpoint/2010/main" val="1426378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89411" y="1873623"/>
            <a:ext cx="4103827" cy="2794714"/>
          </a:xfrm>
        </p:spPr>
        <p:txBody>
          <a:bodyPr lIns="91440" rtlCol="0">
            <a:normAutofit/>
          </a:bodyPr>
          <a:lstStyle/>
          <a:p>
            <a:pPr marL="117475" lvl="1" indent="-117475" defTabSz="685772">
              <a:lnSpc>
                <a:spcPct val="120000"/>
              </a:lnSpc>
              <a:defRPr/>
            </a:pPr>
            <a:endParaRPr lang="en-US" sz="1400" dirty="0"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 Bold" charset="0"/>
            </a:endParaRPr>
          </a:p>
          <a:p>
            <a:pPr marL="117475" lvl="1" indent="-117475" defTabSz="685772">
              <a:lnSpc>
                <a:spcPct val="120000"/>
              </a:lnSpc>
              <a:defRPr/>
            </a:pPr>
            <a:endParaRPr lang="en-US" sz="1400" dirty="0"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3F2E7-ADF8-46B7-A4D2-7CC0A8C11235}"/>
              </a:ext>
            </a:extLst>
          </p:cNvPr>
          <p:cNvSpPr txBox="1"/>
          <p:nvPr/>
        </p:nvSpPr>
        <p:spPr>
          <a:xfrm>
            <a:off x="377921" y="851498"/>
            <a:ext cx="4023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Corrective Actions document resolution of issues in facilities.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6BEF8D6-9A94-4A94-BB04-99D3DFB41B94}"/>
              </a:ext>
            </a:extLst>
          </p:cNvPr>
          <p:cNvSpPr txBox="1">
            <a:spLocks/>
          </p:cNvSpPr>
          <p:nvPr/>
        </p:nvSpPr>
        <p:spPr>
          <a:xfrm>
            <a:off x="-25408" y="76246"/>
            <a:ext cx="8596197" cy="8816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Managed Cleaning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CDA58FF-A823-496B-A892-40DA2473DE29}"/>
              </a:ext>
            </a:extLst>
          </p:cNvPr>
          <p:cNvSpPr txBox="1">
            <a:spLocks/>
          </p:cNvSpPr>
          <p:nvPr/>
        </p:nvSpPr>
        <p:spPr>
          <a:xfrm>
            <a:off x="189411" y="560418"/>
            <a:ext cx="5536598" cy="415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1477B"/>
                </a:solidFill>
                <a:latin typeface="Gotham Bold"/>
              </a:rPr>
              <a:t>Process Validation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9B4EF7-988E-46D0-8A3F-6F773FF9A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055"/>
          <a:stretch/>
        </p:blipFill>
        <p:spPr>
          <a:xfrm>
            <a:off x="5029860" y="1086630"/>
            <a:ext cx="3865421" cy="3870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D9BF9ED-1EA1-483D-ABCD-E7BA410F5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053228"/>
              </p:ext>
            </p:extLst>
          </p:nvPr>
        </p:nvGraphicFramePr>
        <p:xfrm>
          <a:off x="199949" y="1545689"/>
          <a:ext cx="4502024" cy="312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1813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7744" y="173038"/>
            <a:ext cx="8452714" cy="469900"/>
          </a:xfrm>
        </p:spPr>
        <p:txBody>
          <a:bodyPr>
            <a:noAutofit/>
          </a:bodyPr>
          <a:lstStyle/>
          <a:p>
            <a:pPr defTabSz="685772">
              <a:defRPr/>
            </a:pPr>
            <a:r>
              <a:rPr sz="3600" cap="all" dirty="0">
                <a:latin typeface="Helvetica" panose="020B0604020202020204" pitchFamily="34" charset="0"/>
                <a:cs typeface="Helvetica" panose="020B0604020202020204" pitchFamily="34" charset="0"/>
              </a:rPr>
              <a:t>Quality By Line Item Chart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109" y="4447408"/>
            <a:ext cx="7900416" cy="26791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400" dirty="0"/>
              <a:t>Provides performance metrics for all inspection items to help target training and identify areas for improvement.</a:t>
            </a: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EAF6E27-4915-4DFD-8F23-957849324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79" y="661242"/>
            <a:ext cx="7073242" cy="38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0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>
                <a:solidFill>
                  <a:srgbClr val="595959">
                    <a:lumMod val="50000"/>
                  </a:srgbClr>
                </a:solidFill>
              </a:rPr>
              <a:pPr/>
              <a:t>16</a:t>
            </a:fld>
            <a:endParaRPr lang="en-US" dirty="0">
              <a:solidFill>
                <a:srgbClr val="595959">
                  <a:lumMod val="50000"/>
                </a:srgbClr>
              </a:solidFill>
            </a:endParaRPr>
          </a:p>
        </p:txBody>
      </p:sp>
      <p:sp>
        <p:nvSpPr>
          <p:cNvPr id="42" name="Content Placeholder 41"/>
          <p:cNvSpPr>
            <a:spLocks noGrp="1"/>
          </p:cNvSpPr>
          <p:nvPr>
            <p:ph idx="1"/>
          </p:nvPr>
        </p:nvSpPr>
        <p:spPr>
          <a:xfrm>
            <a:off x="526694" y="1717797"/>
            <a:ext cx="3617368" cy="2805379"/>
          </a:xfrm>
          <a:noFill/>
        </p:spPr>
        <p:txBody>
          <a:bodyPr lIns="91440" tIns="91440" bIns="91440" anchor="t">
            <a:normAutofit fontScale="92500" lnSpcReduction="10000"/>
          </a:bodyPr>
          <a:lstStyle/>
          <a:p>
            <a:pPr marL="117475" indent="-117475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Create, schedule and complete recurring projects</a:t>
            </a:r>
          </a:p>
          <a:p>
            <a:pPr marL="460366" lvl="2" indent="-117475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Weekly deep cleans</a:t>
            </a:r>
          </a:p>
          <a:p>
            <a:pPr marL="460366" lvl="2" indent="-117475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Ongoing pandemic disinfection</a:t>
            </a:r>
          </a:p>
          <a:p>
            <a:pPr marL="460366" lvl="2" indent="-117475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Periodic floor care</a:t>
            </a:r>
          </a:p>
          <a:p>
            <a:pPr marL="117475" indent="-117475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Document project steps in detail to make sure employees understand the process</a:t>
            </a:r>
          </a:p>
          <a:p>
            <a:pPr marL="117475" indent="-117475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Automatically schedule next instance upon completion</a:t>
            </a:r>
          </a:p>
          <a:p>
            <a:pPr marL="117475" indent="-117475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Full mobile Integration with email and text alerts </a:t>
            </a:r>
          </a:p>
          <a:p>
            <a:pPr marL="117475" indent="-117475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Weekly upcoming project email alerts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7766C9F3-8933-4E9B-AC39-B4C018D9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A7B8030-7A4C-458A-B4BE-C2C8E0DC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883246" cy="27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E6FB16-3D1B-4F0C-ABF4-21CE54452561}"/>
              </a:ext>
            </a:extLst>
          </p:cNvPr>
          <p:cNvSpPr txBox="1"/>
          <p:nvPr/>
        </p:nvSpPr>
        <p:spPr>
          <a:xfrm>
            <a:off x="241403" y="1030116"/>
            <a:ext cx="4114800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lvl="2"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Periodic Project Scheduling keeps low frequency jobs on track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BA5D51C7-FB4B-4E91-B897-38F8615DDCE0}"/>
              </a:ext>
            </a:extLst>
          </p:cNvPr>
          <p:cNvSpPr txBox="1">
            <a:spLocks/>
          </p:cNvSpPr>
          <p:nvPr/>
        </p:nvSpPr>
        <p:spPr>
          <a:xfrm>
            <a:off x="-25408" y="76246"/>
            <a:ext cx="8596197" cy="8816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Managed Cleaning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8F0442-950B-4BCB-8989-F8E38463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40" y="561954"/>
            <a:ext cx="7886700" cy="501896"/>
          </a:xfrm>
        </p:spPr>
        <p:txBody>
          <a:bodyPr>
            <a:normAutofit/>
          </a:bodyPr>
          <a:lstStyle/>
          <a:p>
            <a:r>
              <a:rPr lang="en-US" sz="2400" dirty="0"/>
              <a:t>Scheduling Periodic Work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45EE1A-C5FF-430F-B87F-C755E1237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365"/>
          <a:stretch/>
        </p:blipFill>
        <p:spPr>
          <a:xfrm>
            <a:off x="4906709" y="937244"/>
            <a:ext cx="3731977" cy="37739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70110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>
                <a:solidFill>
                  <a:srgbClr val="595959">
                    <a:lumMod val="50000"/>
                  </a:srgbClr>
                </a:solidFill>
              </a:rPr>
              <a:pPr/>
              <a:t>17</a:t>
            </a:fld>
            <a:endParaRPr lang="en-US" dirty="0">
              <a:solidFill>
                <a:srgbClr val="595959">
                  <a:lumMod val="50000"/>
                </a:srgbClr>
              </a:solidFill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7766C9F3-8933-4E9B-AC39-B4C018D9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1" y="4738046"/>
            <a:ext cx="818864" cy="27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BA7B8030-7A4C-458A-B4BE-C2C8E0DC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7544" y="4738046"/>
            <a:ext cx="6883246" cy="2731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Content Placeholder 41">
            <a:extLst>
              <a:ext uri="{FF2B5EF4-FFF2-40B4-BE49-F238E27FC236}">
                <a16:creationId xmlns:a16="http://schemas.microsoft.com/office/drawing/2014/main" id="{9D7D0C11-EBB7-4809-B320-1BB2FA4E6DA3}"/>
              </a:ext>
            </a:extLst>
          </p:cNvPr>
          <p:cNvSpPr txBox="1">
            <a:spLocks/>
          </p:cNvSpPr>
          <p:nvPr/>
        </p:nvSpPr>
        <p:spPr>
          <a:xfrm>
            <a:off x="4809744" y="1463040"/>
            <a:ext cx="4114800" cy="3200400"/>
          </a:xfrm>
          <a:prstGeom prst="rect">
            <a:avLst/>
          </a:prstGeom>
          <a:noFill/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vert="horz" lIns="91440" tIns="91440" rIns="91440" bIns="91440" rtlCol="0" anchor="t" anchorCtr="0">
            <a:normAutofit lnSpcReduction="10000"/>
          </a:bodyPr>
          <a:lstStyle>
            <a:lvl1pPr marL="127397" indent="128588" algn="l" defTabSz="685783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6"/>
              </a:buClr>
              <a:buFont typeface="Arial" charset="0"/>
              <a:buChar char="•"/>
              <a:tabLst/>
              <a:defRPr sz="1125" b="0" i="0" kern="1200">
                <a:solidFill>
                  <a:schemeClr val="accent6"/>
                </a:solidFill>
                <a:latin typeface="Gotham Bold" panose="02000803030000020004" pitchFamily="2" charset="0"/>
                <a:ea typeface="Gotham Bold" panose="02000803030000020004" pitchFamily="2" charset="0"/>
                <a:cs typeface="Gotham Bold" panose="02000803030000020004" pitchFamily="2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13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900" b="0" i="0" kern="1200" baseline="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788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675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Easily track and complete one-time requests from customers or building occupants</a:t>
            </a:r>
          </a:p>
          <a:p>
            <a:pPr marL="117475" indent="-117475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Respond immediately to cleaning emergencies</a:t>
            </a:r>
          </a:p>
          <a:p>
            <a:pPr marL="504415" lvl="1" indent="-117475"/>
            <a:r>
              <a:rPr lang="en-US" sz="1488" dirty="0">
                <a:latin typeface="Calibri" panose="020F0502020204030204" pitchFamily="34" charset="0"/>
                <a:cs typeface="Calibri" panose="020F0502020204030204" pitchFamily="34" charset="0"/>
              </a:rPr>
              <a:t>Assign work orders from your mobile device to staff</a:t>
            </a:r>
          </a:p>
          <a:p>
            <a:pPr marL="504415" lvl="1" indent="-117475"/>
            <a:r>
              <a:rPr lang="en-US" sz="1488" dirty="0">
                <a:latin typeface="Calibri" panose="020F0502020204030204" pitchFamily="34" charset="0"/>
                <a:cs typeface="Calibri" panose="020F0502020204030204" pitchFamily="34" charset="0"/>
              </a:rPr>
              <a:t>Get notified when work is completed. </a:t>
            </a:r>
          </a:p>
          <a:p>
            <a:pPr marL="117475" indent="-117475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Create Internal Work Requests and Assign</a:t>
            </a:r>
          </a:p>
          <a:p>
            <a:pPr marL="117475" indent="-117475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Online Request Portal</a:t>
            </a:r>
          </a:p>
          <a:p>
            <a:pPr marL="460366" lvl="2" indent="-117475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Allow Customers to Submit Requests Online</a:t>
            </a:r>
          </a:p>
          <a:p>
            <a:pPr marL="460366" lvl="2" indent="-117475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Branded with your logo</a:t>
            </a:r>
          </a:p>
          <a:p>
            <a:pPr marL="117475" lvl="1" indent="-117475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Full mobile integration with email and text alerts </a:t>
            </a:r>
          </a:p>
          <a:p>
            <a:pPr marL="460366" lvl="2" indent="-117475"/>
            <a:endParaRPr lang="en-US" sz="148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9100C-FDAA-4994-AAC8-B1DEDB8F80C3}"/>
              </a:ext>
            </a:extLst>
          </p:cNvPr>
          <p:cNvSpPr txBox="1"/>
          <p:nvPr/>
        </p:nvSpPr>
        <p:spPr>
          <a:xfrm>
            <a:off x="4809744" y="868144"/>
            <a:ext cx="411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Work Request Management offers immediate acces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to urgent facility needs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511BBA0-7651-4344-B2FA-BE1BDF1B8FA4}"/>
              </a:ext>
            </a:extLst>
          </p:cNvPr>
          <p:cNvSpPr txBox="1">
            <a:spLocks/>
          </p:cNvSpPr>
          <p:nvPr/>
        </p:nvSpPr>
        <p:spPr>
          <a:xfrm>
            <a:off x="-25408" y="76246"/>
            <a:ext cx="8596197" cy="88162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Managed Cleaning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B6154017-2DB6-4EF9-A4FC-2E22021CB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40" y="561954"/>
            <a:ext cx="7886700" cy="501896"/>
          </a:xfrm>
        </p:spPr>
        <p:txBody>
          <a:bodyPr>
            <a:normAutofit/>
          </a:bodyPr>
          <a:lstStyle/>
          <a:p>
            <a:r>
              <a:rPr lang="en-US" sz="2400" dirty="0"/>
              <a:t>Managing Work Requests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E2A4F105-D309-44EC-847C-42164A793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67" y="1210924"/>
            <a:ext cx="3826785" cy="29945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8786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4C7C8A-7C2B-496B-8F37-7263AC2190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latin typeface="Helvetica LT Std Cond Blk"/>
              </a:rPr>
              <a:t>Education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E04563-4FB5-4810-B7A4-080C3FD2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999" y="809103"/>
            <a:ext cx="7886700" cy="501896"/>
          </a:xfrm>
        </p:spPr>
        <p:txBody>
          <a:bodyPr anchor="t">
            <a:normAutofit/>
          </a:bodyPr>
          <a:lstStyle/>
          <a:p>
            <a:r>
              <a:rPr lang="en-US" dirty="0"/>
              <a:t>CleanCheck® Training system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E0E831-EB76-4E2F-ACAE-E1CF71FFD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665" y="1263934"/>
            <a:ext cx="7992917" cy="2968730"/>
          </a:xfrm>
        </p:spPr>
        <p:txBody>
          <a:bodyPr>
            <a:noAutofit/>
          </a:bodyPr>
          <a:lstStyle/>
          <a:p>
            <a:pPr marL="88106" indent="0">
              <a:buNone/>
            </a:pPr>
            <a:r>
              <a:rPr lang="en-US" dirty="0">
                <a:latin typeface="+mn-lt"/>
              </a:rPr>
              <a:t>Effective staff training provides the knowledge and tools to help stop the spread of harmful viruses such as SARS-CoV-2  through proper disinfection of high touch surfaces to reduce the risk of personnel contacting a contaminated surface.</a:t>
            </a:r>
          </a:p>
          <a:p>
            <a:endParaRPr lang="en-US" dirty="0"/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89AE708F-321F-472E-AADC-F34F2497BA93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1579346" y="2003130"/>
            <a:ext cx="5985308" cy="2820523"/>
          </a:xfrm>
        </p:spPr>
      </p:pic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5F58ACFF-9560-4ECC-8683-0E38D1CFF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DDD0-5EAB-47B4-B0F2-D9C919E7647C}" type="datetime1">
              <a:rPr lang="en-US" smtClean="0"/>
              <a:t>5/5/2020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80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4C7C8A-7C2B-496B-8F37-7263AC2190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latin typeface="Helvetica LT Std Cond Blk"/>
              </a:rPr>
              <a:t>Education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E04563-4FB5-4810-B7A4-080C3FD2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CleanCheck® Training system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5F58ACFF-9560-4ECC-8683-0E38D1CFF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DDD0-5EAB-47B4-B0F2-D9C919E7647C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8E99A6-C72B-42CC-8E19-82F994BDB2A0}"/>
              </a:ext>
            </a:extLst>
          </p:cNvPr>
          <p:cNvSpPr txBox="1"/>
          <p:nvPr/>
        </p:nvSpPr>
        <p:spPr>
          <a:xfrm>
            <a:off x="362103" y="1706125"/>
            <a:ext cx="4618606" cy="2775821"/>
          </a:xfrm>
          <a:prstGeom prst="rect">
            <a:avLst/>
          </a:prstGeom>
          <a:noFill/>
        </p:spPr>
        <p:txBody>
          <a:bodyPr wrap="square">
            <a:normAutofit fontScale="92500" lnSpcReduction="20000"/>
          </a:bodyPr>
          <a:lstStyle/>
          <a:p>
            <a:pPr algn="l" rtl="0" fontAlgn="base"/>
            <a:endParaRPr lang="en-US" dirty="0">
              <a:solidFill>
                <a:srgbClr val="1A1918"/>
              </a:solidFill>
              <a:latin typeface="Arial" panose="020B0604020202020204" pitchFamily="34" charset="0"/>
            </a:endParaRPr>
          </a:p>
          <a:p>
            <a:pPr marL="257175" indent="-25717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25" dirty="0">
                <a:solidFill>
                  <a:srgbClr val="000000"/>
                </a:solidFill>
              </a:rPr>
              <a:t>Web or DVD-based video tutorials</a:t>
            </a:r>
            <a:r>
              <a:rPr lang="en-US" sz="1425" dirty="0">
                <a:solidFill>
                  <a:srgbClr val="1A1918"/>
                </a:solidFill>
              </a:rPr>
              <a:t>​</a:t>
            </a:r>
          </a:p>
          <a:p>
            <a:pPr marL="257175" indent="-25717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25" dirty="0">
                <a:solidFill>
                  <a:srgbClr val="000000"/>
                </a:solidFill>
              </a:rPr>
              <a:t>Web or paper-based testing</a:t>
            </a:r>
            <a:r>
              <a:rPr lang="en-US" sz="1425" dirty="0">
                <a:solidFill>
                  <a:srgbClr val="1A1918"/>
                </a:solidFill>
              </a:rPr>
              <a:t>​</a:t>
            </a:r>
          </a:p>
          <a:p>
            <a:pPr marL="257175" indent="-25717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25" dirty="0">
                <a:solidFill>
                  <a:srgbClr val="000000"/>
                </a:solidFill>
              </a:rPr>
              <a:t>Training manuals</a:t>
            </a:r>
            <a:r>
              <a:rPr lang="en-US" sz="1425" dirty="0">
                <a:solidFill>
                  <a:srgbClr val="1A1918"/>
                </a:solidFill>
              </a:rPr>
              <a:t>​</a:t>
            </a:r>
          </a:p>
          <a:p>
            <a:pPr marL="257175" indent="-25717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25" dirty="0">
                <a:solidFill>
                  <a:srgbClr val="000000"/>
                </a:solidFill>
              </a:rPr>
              <a:t>On-the-job cards</a:t>
            </a:r>
            <a:r>
              <a:rPr lang="en-US" sz="1425" dirty="0">
                <a:solidFill>
                  <a:srgbClr val="1A1918"/>
                </a:solidFill>
              </a:rPr>
              <a:t>​</a:t>
            </a:r>
          </a:p>
          <a:p>
            <a:pPr marL="257175" indent="-25717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25" dirty="0">
                <a:solidFill>
                  <a:srgbClr val="000000"/>
                </a:solidFill>
              </a:rPr>
              <a:t>Employee recognition certificates</a:t>
            </a:r>
            <a:r>
              <a:rPr lang="en-US" sz="1425" dirty="0">
                <a:solidFill>
                  <a:srgbClr val="1A1918"/>
                </a:solidFill>
              </a:rPr>
              <a:t>​</a:t>
            </a:r>
          </a:p>
          <a:p>
            <a:pPr marL="257175" indent="-25717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25" dirty="0">
                <a:solidFill>
                  <a:srgbClr val="1A1918"/>
                </a:solidFill>
              </a:rPr>
              <a:t>New Pandemic Disinfection Training</a:t>
            </a:r>
          </a:p>
          <a:p>
            <a:pPr marL="257175" indent="-25717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25" dirty="0"/>
              <a:t>Meets the requirements for the </a:t>
            </a:r>
            <a:br>
              <a:rPr lang="en-US" sz="1425" dirty="0"/>
            </a:br>
            <a:r>
              <a:rPr lang="en-US" sz="1425" dirty="0"/>
              <a:t>CIMS-GB Standard as well as CMI Advanced Standards</a:t>
            </a:r>
            <a:endParaRPr lang="en-US" sz="1425" dirty="0">
              <a:solidFill>
                <a:srgbClr val="1A1918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751F8BE-52A9-4C6F-8FDE-E2BFECB4E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56" y="1919639"/>
            <a:ext cx="4787179" cy="23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0C664F-428A-40A4-ABEC-F7FA8E270C55}"/>
              </a:ext>
            </a:extLst>
          </p:cNvPr>
          <p:cNvSpPr txBox="1"/>
          <p:nvPr/>
        </p:nvSpPr>
        <p:spPr>
          <a:xfrm>
            <a:off x="362103" y="1155079"/>
            <a:ext cx="8005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HelveticaLTStd-Light"/>
              </a:rPr>
              <a:t>Spartan’s CleanCheck Training System will ensure that your employees are properly </a:t>
            </a:r>
            <a:r>
              <a:rPr lang="en-US" sz="1500" dirty="0">
                <a:solidFill>
                  <a:srgbClr val="1A1918"/>
                </a:solidFill>
                <a:latin typeface="HelveticaLTStd-Light"/>
              </a:rPr>
              <a:t>​</a:t>
            </a:r>
            <a:r>
              <a:rPr lang="en-US" sz="1500" dirty="0">
                <a:solidFill>
                  <a:srgbClr val="000000"/>
                </a:solidFill>
                <a:latin typeface="HelveticaLTStd-Light"/>
              </a:rPr>
              <a:t>trained on the products and procedures necessary to accomplish the required cleaning </a:t>
            </a:r>
            <a:r>
              <a:rPr lang="en-US" sz="1500" dirty="0">
                <a:solidFill>
                  <a:srgbClr val="1A1918"/>
                </a:solidFill>
                <a:latin typeface="HelveticaLTStd-Light"/>
              </a:rPr>
              <a:t>​</a:t>
            </a:r>
            <a:r>
              <a:rPr lang="en-US" sz="1500" dirty="0">
                <a:solidFill>
                  <a:srgbClr val="000000"/>
                </a:solidFill>
                <a:latin typeface="HelveticaLTStd-Light"/>
              </a:rPr>
              <a:t>tasks.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5310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32D231-4965-471F-822F-8E757CECF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Compuclean®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C220CD-8FEF-4C10-923E-5D4924CF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Building a Managed post-pandemic cleaning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CFC031-40E7-4F9A-8C4C-7C4E910C2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1" y="1123438"/>
            <a:ext cx="8189983" cy="3896576"/>
          </a:xfrm>
        </p:spPr>
        <p:txBody>
          <a:bodyPr>
            <a:normAutofit fontScale="70000" lnSpcReduction="20000"/>
          </a:bodyPr>
          <a:lstStyle/>
          <a:p>
            <a:pPr marL="169862" indent="0" algn="ctr">
              <a:buNone/>
            </a:pPr>
            <a:r>
              <a:rPr lang="en-US" sz="12900" b="1" dirty="0">
                <a:solidFill>
                  <a:schemeClr val="accent5"/>
                </a:solidFill>
                <a:latin typeface="Helvetica LT Std Light" panose="020B0303020202020204" pitchFamily="34" charset="0"/>
              </a:rPr>
              <a:t>Welcome! </a:t>
            </a:r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b="1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 algn="r">
              <a:buNone/>
            </a:pPr>
            <a:r>
              <a:rPr lang="en-US" sz="1300" dirty="0">
                <a:solidFill>
                  <a:schemeClr val="accent5"/>
                </a:solidFill>
              </a:rPr>
              <a:t>Cali Sartor, </a:t>
            </a:r>
            <a:br>
              <a:rPr lang="en-US" sz="1300" dirty="0">
                <a:solidFill>
                  <a:schemeClr val="accent5"/>
                </a:solidFill>
              </a:rPr>
            </a:br>
            <a:r>
              <a:rPr lang="en-US" sz="1300" dirty="0">
                <a:solidFill>
                  <a:schemeClr val="accent5"/>
                </a:solidFill>
              </a:rPr>
              <a:t>Vice President, </a:t>
            </a:r>
            <a:br>
              <a:rPr lang="en-US" sz="1300" dirty="0">
                <a:solidFill>
                  <a:schemeClr val="accent5"/>
                </a:solidFill>
              </a:rPr>
            </a:br>
            <a:r>
              <a:rPr lang="en-US" sz="1300" dirty="0">
                <a:solidFill>
                  <a:schemeClr val="accent5"/>
                </a:solidFill>
              </a:rPr>
              <a:t>Marketing &amp; Advertising</a:t>
            </a:r>
            <a:r>
              <a:rPr lang="en-US" sz="1200" dirty="0">
                <a:solidFill>
                  <a:schemeClr val="accent5"/>
                </a:solidFill>
              </a:rPr>
              <a:t> </a:t>
            </a:r>
          </a:p>
          <a:p>
            <a:pPr marL="169862" indent="0" algn="ctr">
              <a:buNone/>
            </a:pPr>
            <a:endParaRPr lang="en-US" sz="1700" dirty="0">
              <a:solidFill>
                <a:schemeClr val="accent5"/>
              </a:solidFill>
            </a:endParaRPr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7FC7F1A-0043-4200-BED1-63CE315E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698" y="2734991"/>
            <a:ext cx="1144155" cy="1716233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A87953C-3FED-482B-8B66-E2C72D4F1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68"/>
          <a:stretch/>
        </p:blipFill>
        <p:spPr>
          <a:xfrm>
            <a:off x="5002914" y="2666144"/>
            <a:ext cx="2091948" cy="784338"/>
          </a:xfrm>
          <a:prstGeom prst="rect">
            <a:avLst/>
          </a:prstGeom>
        </p:spPr>
      </p:pic>
      <p:pic>
        <p:nvPicPr>
          <p:cNvPr id="11" name="Picture 10" descr="A picture containing lotion, food, bottle&#10;&#10;Description automatically generated">
            <a:extLst>
              <a:ext uri="{FF2B5EF4-FFF2-40B4-BE49-F238E27FC236}">
                <a16:creationId xmlns:a16="http://schemas.microsoft.com/office/drawing/2014/main" id="{ADCAF5C2-43B4-4985-B3D8-7265D1D30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80"/>
          <a:stretch/>
        </p:blipFill>
        <p:spPr>
          <a:xfrm>
            <a:off x="2399974" y="2138583"/>
            <a:ext cx="876864" cy="1799799"/>
          </a:xfrm>
          <a:prstGeom prst="rect">
            <a:avLst/>
          </a:prstGeom>
        </p:spPr>
      </p:pic>
      <p:pic>
        <p:nvPicPr>
          <p:cNvPr id="13" name="Picture 12" descr="A close up of a jar&#10;&#10;Description automatically generated">
            <a:extLst>
              <a:ext uri="{FF2B5EF4-FFF2-40B4-BE49-F238E27FC236}">
                <a16:creationId xmlns:a16="http://schemas.microsoft.com/office/drawing/2014/main" id="{ACD20993-0351-4A43-9E7B-6A437E084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694"/>
          <a:stretch/>
        </p:blipFill>
        <p:spPr>
          <a:xfrm>
            <a:off x="3269104" y="2097204"/>
            <a:ext cx="1075658" cy="1850977"/>
          </a:xfrm>
          <a:prstGeom prst="rect">
            <a:avLst/>
          </a:prstGeom>
        </p:spPr>
      </p:pic>
      <p:pic>
        <p:nvPicPr>
          <p:cNvPr id="17" name="Picture 16" descr="A picture containing food, bottle&#10;&#10;Description automatically generated">
            <a:extLst>
              <a:ext uri="{FF2B5EF4-FFF2-40B4-BE49-F238E27FC236}">
                <a16:creationId xmlns:a16="http://schemas.microsoft.com/office/drawing/2014/main" id="{06DA473B-F02D-4980-A4A9-F46A1F7145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92" r="12633"/>
          <a:stretch/>
        </p:blipFill>
        <p:spPr>
          <a:xfrm>
            <a:off x="2942808" y="2439729"/>
            <a:ext cx="743803" cy="1418786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98A4830-0F79-4000-8BCE-99700BDEB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667"/>
          <a:stretch/>
        </p:blipFill>
        <p:spPr>
          <a:xfrm>
            <a:off x="2533405" y="3681289"/>
            <a:ext cx="4187049" cy="13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7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4C7C8A-7C2B-496B-8F37-7263AC2190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latin typeface="Helvetica LT Std Cond Blk"/>
              </a:rPr>
              <a:t>CleanCheck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E04563-4FB5-4810-B7A4-080C3FD2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Post-Pandemic Training Cards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E4D5C7-6FCB-4344-962A-F340AFCB3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50" y="1138318"/>
            <a:ext cx="3557768" cy="3521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59B98-375E-45DF-9B63-538867F74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820" y="1138318"/>
            <a:ext cx="3154501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72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4C7C8A-7C2B-496B-8F37-7263AC2190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latin typeface="Helvetica LT Std Cond Blk"/>
              </a:rPr>
              <a:t>CleanCheck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E04563-4FB5-4810-B7A4-080C3FD2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Post-Pandemic Training Test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10FB6-57EC-47A4-82B3-27C71613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260" y="1135643"/>
            <a:ext cx="3233648" cy="38196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1840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222E0D-4622-41AE-9FF1-6FC76B58F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744" y="173736"/>
            <a:ext cx="8295946" cy="602163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CompuClean Pricing and Requirements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A268FF-B1C3-48FD-BDFD-BC1B28716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73" y="775899"/>
            <a:ext cx="4403750" cy="3891200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700" b="1" dirty="0">
                <a:latin typeface="+mn-lt"/>
              </a:rPr>
              <a:t>Pricing Terms</a:t>
            </a:r>
          </a:p>
          <a:p>
            <a:pPr lvl="1"/>
            <a:r>
              <a:rPr lang="en-US" dirty="0">
                <a:latin typeface="+mn-lt"/>
              </a:rPr>
              <a:t>$420 per year for up to 4 users</a:t>
            </a:r>
          </a:p>
          <a:p>
            <a:pPr lvl="1"/>
            <a:r>
              <a:rPr lang="en-US" dirty="0">
                <a:latin typeface="+mn-lt"/>
              </a:rPr>
              <a:t>$600 per year for unlimited users</a:t>
            </a:r>
          </a:p>
          <a:p>
            <a:pPr lvl="1"/>
            <a:r>
              <a:rPr lang="en-US" dirty="0">
                <a:latin typeface="+mn-lt"/>
              </a:rPr>
              <a:t>90 day no risk guarantee</a:t>
            </a:r>
          </a:p>
          <a:p>
            <a:pPr lvl="1"/>
            <a:r>
              <a:rPr lang="en-US" dirty="0">
                <a:latin typeface="+mn-lt"/>
              </a:rPr>
              <a:t>Cancel at any time without penalty</a:t>
            </a:r>
          </a:p>
          <a:p>
            <a:pPr indent="0">
              <a:buNone/>
            </a:pPr>
            <a:r>
              <a:rPr lang="en-US" sz="1700" b="1" dirty="0">
                <a:latin typeface="+mn-lt"/>
              </a:rPr>
              <a:t>What’s Included</a:t>
            </a:r>
          </a:p>
          <a:p>
            <a:pPr lvl="1"/>
            <a:r>
              <a:rPr lang="en-US" dirty="0">
                <a:latin typeface="+mn-lt"/>
              </a:rPr>
              <a:t>CompuClean website with unlimited data storage</a:t>
            </a:r>
          </a:p>
          <a:p>
            <a:pPr lvl="1"/>
            <a:r>
              <a:rPr lang="en-US" dirty="0">
                <a:latin typeface="+mn-lt"/>
              </a:rPr>
              <a:t>Backups and free upgrades</a:t>
            </a:r>
          </a:p>
          <a:p>
            <a:pPr lvl="1"/>
            <a:r>
              <a:rPr lang="en-US" dirty="0">
                <a:latin typeface="+mn-lt"/>
              </a:rPr>
              <a:t>Unlimited support </a:t>
            </a:r>
          </a:p>
          <a:p>
            <a:pPr marL="341313" lvl="1" indent="-173038">
              <a:buNone/>
            </a:pPr>
            <a:r>
              <a:rPr lang="en-US" sz="1700" b="1" dirty="0">
                <a:latin typeface="+mn-lt"/>
              </a:rPr>
              <a:t>Additional Requirements</a:t>
            </a:r>
          </a:p>
          <a:p>
            <a:pPr lvl="1"/>
            <a:r>
              <a:rPr lang="en-US" dirty="0">
                <a:latin typeface="+mn-lt"/>
              </a:rPr>
              <a:t>Spartan Purchases at an agreed upon level</a:t>
            </a:r>
          </a:p>
          <a:p>
            <a:pPr lvl="1"/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AE60C-1790-4775-8842-3916F66B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EC3350-30E6-4EBF-94F8-E81883443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94" y="1029761"/>
            <a:ext cx="3453689" cy="3453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7632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1F9DEF-5235-4C12-B090-454411B202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prevention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E6C8ADA-BC99-4A40-B9DB-7FB12811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resources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B09E555-A8A4-44F4-8A3D-3081F998B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903" y="1792445"/>
            <a:ext cx="3529013" cy="2340852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CEBB09B1-9322-49A6-8FD8-9F5954DE1A33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4542235" y="1503839"/>
            <a:ext cx="3529013" cy="2922825"/>
          </a:xfrm>
          <a:prstGeom prst="rect">
            <a:avLst/>
          </a:prstGeom>
        </p:spPr>
      </p:pic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1E5EFC44-7731-4078-A695-C71051CF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4A05-4847-446E-BDC4-B2373C5ED591}" type="datetime1">
              <a:rPr lang="en-US" smtClean="0"/>
              <a:t>5/5/2020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B63E94-604B-4BB6-8361-2FF300D37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562" y="1047352"/>
            <a:ext cx="3529013" cy="8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5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4C7C8A-7C2B-496B-8F37-7263AC2190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Spartan Chemical Company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E04563-4FB5-4810-B7A4-080C3FD2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Learn More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E0E831-EB76-4E2F-ACAE-E1CF71FFD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60" y="1237773"/>
            <a:ext cx="4170915" cy="3499540"/>
          </a:xfrm>
        </p:spPr>
        <p:txBody>
          <a:bodyPr anchor="ctr" anchorCtr="0">
            <a:normAutofit/>
          </a:bodyPr>
          <a:lstStyle/>
          <a:p>
            <a:pPr marL="88106" indent="0" algn="ctr">
              <a:buNone/>
            </a:pPr>
            <a:r>
              <a:rPr lang="en-US" dirty="0"/>
              <a:t>To learn more about Spartan Chemical Company’s chemical, training or software solutions please contact </a:t>
            </a:r>
            <a:br>
              <a:rPr lang="en-US" dirty="0"/>
            </a:br>
            <a:br>
              <a:rPr lang="en-US" dirty="0"/>
            </a:br>
            <a:r>
              <a:rPr lang="en-US" sz="1350" dirty="0"/>
              <a:t>Jerred Attanasio, Director of Building Service Contractors</a:t>
            </a:r>
            <a:br>
              <a:rPr lang="en-US" sz="1350" dirty="0"/>
            </a:br>
            <a:r>
              <a:rPr lang="en-US" sz="1350" dirty="0">
                <a:hlinkClick r:id="rId2"/>
              </a:rPr>
              <a:t>jattanasio@spartanchemical.com</a:t>
            </a:r>
            <a:br>
              <a:rPr lang="en-US" sz="1350" dirty="0"/>
            </a:br>
            <a:r>
              <a:rPr lang="en-US" sz="1350" dirty="0"/>
              <a:t>800-537-8990 x439</a:t>
            </a:r>
            <a:br>
              <a:rPr lang="en-US" sz="1350" dirty="0"/>
            </a:br>
            <a:br>
              <a:rPr lang="en-US" dirty="0"/>
            </a:br>
            <a:r>
              <a:rPr lang="en-US" dirty="0"/>
              <a:t>Mike Fabian</a:t>
            </a:r>
            <a:r>
              <a:rPr lang="en-US" sz="1350" dirty="0"/>
              <a:t>, </a:t>
            </a:r>
            <a:r>
              <a:rPr lang="en-US" sz="1350"/>
              <a:t>CompuClean Manager</a:t>
            </a:r>
            <a:br>
              <a:rPr lang="en-US" sz="1350" dirty="0"/>
            </a:br>
            <a:r>
              <a:rPr lang="en-US" sz="1350" dirty="0">
                <a:hlinkClick r:id="rId3"/>
              </a:rPr>
              <a:t>mfabian@spartanchemical.com</a:t>
            </a:r>
            <a:br>
              <a:rPr lang="en-US" sz="1350" dirty="0"/>
            </a:br>
            <a:r>
              <a:rPr lang="en-US" sz="1350" dirty="0"/>
              <a:t>800-537-8990 X353</a:t>
            </a:r>
          </a:p>
          <a:p>
            <a:pPr marL="88106" indent="0" algn="ctr">
              <a:buNone/>
            </a:pPr>
            <a:endParaRPr lang="en-US" dirty="0"/>
          </a:p>
          <a:p>
            <a:pPr marL="88106" indent="0" algn="ctr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1B8514-6632-4BC3-B31B-CE66DEFDD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fld id="{1835848B-6F1F-4374-8639-280C75F3127B}" type="datetime1">
              <a:rPr lang="en-US" smtClean="0"/>
              <a:pPr>
                <a:spcAft>
                  <a:spcPts val="450"/>
                </a:spcAft>
              </a:pPr>
              <a:t>5/5/2020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0E9AC6-90B6-402A-9FC4-44921BBF783A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4865686" y="1201474"/>
            <a:ext cx="3529013" cy="3408758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BB6BEA-0459-431A-BCDD-C0BF81B70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751" y="4014787"/>
            <a:ext cx="583820" cy="583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091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E45235-9CFB-4EA3-8D81-B4F506CCB5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8427" y="690065"/>
            <a:ext cx="6447148" cy="637118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chemeClr val="accent1"/>
                </a:solidFill>
              </a:rPr>
              <a:t>Thank you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1D985-3FC7-41E0-A9EA-3BBD5C3F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25" y="4437355"/>
            <a:ext cx="966158" cy="627551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A20CC73-12E3-4CA4-876C-C87760E94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297" t="51081" r="26163" b="13172"/>
          <a:stretch/>
        </p:blipFill>
        <p:spPr>
          <a:xfrm>
            <a:off x="2907635" y="3293263"/>
            <a:ext cx="3328731" cy="1771643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D0B048B-C402-4080-83F6-E7D7AF250D9B}"/>
              </a:ext>
            </a:extLst>
          </p:cNvPr>
          <p:cNvSpPr txBox="1">
            <a:spLocks/>
          </p:cNvSpPr>
          <p:nvPr/>
        </p:nvSpPr>
        <p:spPr bwMode="auto">
          <a:xfrm>
            <a:off x="1436489" y="1094509"/>
            <a:ext cx="6190439" cy="209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844"/>
              </a:spcBef>
              <a:spcAft>
                <a:spcPct val="0"/>
              </a:spcAft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 Bold" charset="0"/>
              </a:defRPr>
            </a:lvl1pPr>
            <a:lvl2pPr marL="342892" indent="0" algn="ctr" rtl="0" eaLnBrk="1" fontAlgn="base" hangingPunct="1">
              <a:spcBef>
                <a:spcPts val="633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charset="0"/>
              <a:buNone/>
              <a:defRPr sz="15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685783" indent="0" algn="ctr" rtl="0" eaLnBrk="1" fontAlgn="base" hangingPunct="1">
              <a:spcBef>
                <a:spcPts val="738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charset="0"/>
              <a:buNone/>
              <a:defRPr sz="135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028675" indent="0" algn="ctr" rtl="0" eaLnBrk="1" fontAlgn="base" hangingPunct="1">
              <a:spcBef>
                <a:spcPts val="633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charset="0"/>
              <a:buNone/>
              <a:defRPr sz="1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371566" indent="0" algn="ctr" rtl="0" eaLnBrk="1" fontAlgn="base" hangingPunct="1">
              <a:spcBef>
                <a:spcPts val="1265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charset="0"/>
              <a:buNone/>
              <a:defRPr sz="1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1714457" indent="0" algn="ctr" rtl="0" eaLnBrk="1" fontAlgn="base" hangingPunct="1">
              <a:spcBef>
                <a:spcPts val="1265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charset="0"/>
              <a:buNone/>
              <a:defRPr sz="1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057348" indent="0" algn="ctr" rtl="0" eaLnBrk="1" fontAlgn="base" hangingPunct="1">
              <a:spcBef>
                <a:spcPts val="1265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charset="0"/>
              <a:buNone/>
              <a:defRPr sz="1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2400240" indent="0" algn="ctr" rtl="0" eaLnBrk="1" fontAlgn="base" hangingPunct="1">
              <a:spcBef>
                <a:spcPts val="1265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charset="0"/>
              <a:buNone/>
              <a:defRPr sz="1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2743132" indent="0" algn="ctr" rtl="0" eaLnBrk="1" fontAlgn="base" hangingPunct="1">
              <a:spcBef>
                <a:spcPts val="1265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charset="0"/>
              <a:buNone/>
              <a:defRPr sz="1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1350" kern="0" dirty="0"/>
              <a:t>Jerred Attanasio, Director of Building Service Contractors</a:t>
            </a:r>
            <a:br>
              <a:rPr lang="en-US" sz="1350" kern="0" dirty="0"/>
            </a:br>
            <a:r>
              <a:rPr lang="en-US" sz="1350" kern="0" dirty="0">
                <a:solidFill>
                  <a:schemeClr val="tx2"/>
                </a:solidFill>
              </a:rPr>
              <a:t>jattanasio@spartanchemical.com</a:t>
            </a:r>
            <a:endParaRPr lang="en-US" sz="13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350" kern="0" dirty="0"/>
              <a:t>Mike Fabian, CompuClean Manager</a:t>
            </a:r>
            <a:br>
              <a:rPr lang="en-US" sz="1350" kern="0" dirty="0"/>
            </a:br>
            <a:r>
              <a:rPr lang="en-US" sz="1350" kern="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mfabian@spartanchemical.com</a:t>
            </a:r>
            <a:r>
              <a:rPr lang="en-US" sz="1350" kern="0" dirty="0">
                <a:solidFill>
                  <a:schemeClr val="tx2"/>
                </a:solidFill>
              </a:rPr>
              <a:t> </a:t>
            </a:r>
          </a:p>
          <a:p>
            <a:r>
              <a:rPr lang="en-US" sz="1350" kern="0" dirty="0"/>
              <a:t>Jason Welch</a:t>
            </a:r>
            <a:br>
              <a:rPr lang="en-US" sz="1350" kern="0" dirty="0"/>
            </a:br>
            <a:r>
              <a:rPr lang="en-US" sz="1350" kern="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jwelch@spartanchemical.com</a:t>
            </a:r>
            <a:endParaRPr lang="en-US" sz="1350" kern="0" dirty="0">
              <a:solidFill>
                <a:schemeClr val="tx2"/>
              </a:solidFill>
            </a:endParaRPr>
          </a:p>
          <a:p>
            <a:r>
              <a:rPr lang="en-US" sz="1350" kern="0" dirty="0"/>
              <a:t>Cali Sartor, Vice President of Marketing</a:t>
            </a:r>
            <a:br>
              <a:rPr lang="en-US" sz="1350" kern="0" dirty="0"/>
            </a:br>
            <a:r>
              <a:rPr lang="en-US" sz="1350" kern="0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csartor@spartanchemical.com</a:t>
            </a:r>
            <a:endParaRPr lang="en-US" sz="1350" kern="0" dirty="0">
              <a:solidFill>
                <a:schemeClr val="tx2"/>
              </a:solidFill>
            </a:endParaRPr>
          </a:p>
          <a:p>
            <a:endParaRPr lang="en-US" sz="1350" kern="0" dirty="0"/>
          </a:p>
          <a:p>
            <a:endParaRPr lang="en-US" sz="1350" kern="0" dirty="0"/>
          </a:p>
          <a:p>
            <a:endParaRPr lang="en-US" sz="1350" kern="0" dirty="0"/>
          </a:p>
        </p:txBody>
      </p:sp>
    </p:spTree>
    <p:extLst>
      <p:ext uri="{BB962C8B-B14F-4D97-AF65-F5344CB8AC3E}">
        <p14:creationId xmlns:p14="http://schemas.microsoft.com/office/powerpoint/2010/main" val="45366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32D231-4965-471F-822F-8E757CECF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Compuclean®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C220CD-8FEF-4C10-923E-5D4924CF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Building a Managed post-pandemic cleaning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CFC031-40E7-4F9A-8C4C-7C4E910C2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69862" indent="0">
              <a:buNone/>
            </a:pPr>
            <a:r>
              <a:rPr lang="en-US" sz="1900" dirty="0">
                <a:solidFill>
                  <a:schemeClr val="accent5"/>
                </a:solidFill>
              </a:rPr>
              <a:t>SPEAKERS:</a:t>
            </a:r>
          </a:p>
          <a:p>
            <a:pPr marL="169862" indent="0">
              <a:buNone/>
            </a:pPr>
            <a:endParaRPr lang="en-US" sz="1900" dirty="0">
              <a:solidFill>
                <a:schemeClr val="accent5"/>
              </a:solidFill>
            </a:endParaRPr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 algn="ctr">
              <a:buNone/>
            </a:pPr>
            <a:r>
              <a:rPr lang="en-US" sz="1700" dirty="0">
                <a:solidFill>
                  <a:schemeClr val="accent5"/>
                </a:solidFill>
              </a:rPr>
              <a:t>Mike Fabian, </a:t>
            </a:r>
            <a:br>
              <a:rPr lang="en-US" sz="1700" dirty="0">
                <a:solidFill>
                  <a:schemeClr val="accent5"/>
                </a:solidFill>
              </a:rPr>
            </a:br>
            <a:r>
              <a:rPr lang="en-US" sz="1700" dirty="0">
                <a:solidFill>
                  <a:schemeClr val="accent5"/>
                </a:solidFill>
              </a:rPr>
              <a:t>CompuClean Manager </a:t>
            </a:r>
          </a:p>
        </p:txBody>
      </p:sp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0BDDA15-57FE-4EB6-BB72-D636C9BD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297" y="1369455"/>
            <a:ext cx="1780875" cy="26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50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32D231-4965-471F-822F-8E757CECF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Compuclean®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C220CD-8FEF-4C10-923E-5D4924CF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Building a Managed post-pandemic cleaning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CFC031-40E7-4F9A-8C4C-7C4E910C2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69862" indent="0">
              <a:buNone/>
            </a:pPr>
            <a:r>
              <a:rPr lang="en-US" sz="1900" dirty="0">
                <a:solidFill>
                  <a:schemeClr val="accent5"/>
                </a:solidFill>
              </a:rPr>
              <a:t>SPEAKERS:</a:t>
            </a:r>
          </a:p>
          <a:p>
            <a:pPr marL="169862" indent="0">
              <a:buNone/>
            </a:pPr>
            <a:endParaRPr lang="en-US" sz="1900" dirty="0">
              <a:solidFill>
                <a:schemeClr val="accent5"/>
              </a:solidFill>
            </a:endParaRPr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 algn="ctr">
              <a:buNone/>
            </a:pPr>
            <a:r>
              <a:rPr lang="en-US" sz="1700" dirty="0">
                <a:solidFill>
                  <a:schemeClr val="accent5"/>
                </a:solidFill>
              </a:rPr>
              <a:t>Jerred Attanasio, </a:t>
            </a:r>
            <a:br>
              <a:rPr lang="en-US" sz="1700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Director, Building Service Contractor Programs</a:t>
            </a:r>
          </a:p>
          <a:p>
            <a:pPr marL="169862" indent="0" algn="ctr">
              <a:buNone/>
            </a:pPr>
            <a:endParaRPr lang="en-US" sz="1700" dirty="0">
              <a:solidFill>
                <a:schemeClr val="accent5"/>
              </a:solidFill>
            </a:endParaRPr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84894D5-E2EB-47D3-9F8A-9CDE2289D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482" y="1359383"/>
            <a:ext cx="1781126" cy="26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9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32D231-4965-471F-822F-8E757CECF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Compuclean®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C220CD-8FEF-4C10-923E-5D4924CF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Building a Managed post-pandemic cleaning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CFC031-40E7-4F9A-8C4C-7C4E910C2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69862" indent="0">
              <a:buNone/>
            </a:pPr>
            <a:r>
              <a:rPr lang="en-US" sz="1900" dirty="0">
                <a:solidFill>
                  <a:schemeClr val="accent5"/>
                </a:solidFill>
              </a:rPr>
              <a:t>SPEAKERS:</a:t>
            </a:r>
          </a:p>
          <a:p>
            <a:pPr marL="169862" indent="0">
              <a:buNone/>
            </a:pPr>
            <a:endParaRPr lang="en-US" sz="1900" dirty="0">
              <a:solidFill>
                <a:schemeClr val="accent5"/>
              </a:solidFill>
            </a:endParaRPr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>
              <a:buNone/>
            </a:pPr>
            <a:endParaRPr lang="en-US" dirty="0"/>
          </a:p>
          <a:p>
            <a:pPr marL="169862" indent="0" algn="ctr">
              <a:buNone/>
            </a:pPr>
            <a:r>
              <a:rPr lang="en-US" sz="1700" dirty="0">
                <a:solidFill>
                  <a:schemeClr val="accent5"/>
                </a:solidFill>
              </a:rPr>
              <a:t>Jason Welch, </a:t>
            </a:r>
            <a:br>
              <a:rPr lang="en-US" sz="1700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Microbiologist </a:t>
            </a:r>
          </a:p>
          <a:p>
            <a:pPr marL="169862" indent="0" algn="ctr">
              <a:buNone/>
            </a:pPr>
            <a:endParaRPr lang="en-US" sz="1700" dirty="0">
              <a:solidFill>
                <a:schemeClr val="accent5"/>
              </a:solidFill>
            </a:endParaRPr>
          </a:p>
        </p:txBody>
      </p:sp>
      <p:pic>
        <p:nvPicPr>
          <p:cNvPr id="3" name="Picture 2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5F578468-971E-4330-9B86-A5FCABE95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482" y="1467604"/>
            <a:ext cx="1797094" cy="25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15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32D231-4965-471F-822F-8E757CECF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Compuclean®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C220CD-8FEF-4C10-923E-5D4924CF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Building a Managed post-pandemic cleaning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CFC031-40E7-4F9A-8C4C-7C4E910C2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69862" indent="0">
              <a:buNone/>
            </a:pPr>
            <a:r>
              <a:rPr lang="en-US" sz="1900" dirty="0">
                <a:solidFill>
                  <a:schemeClr val="accent5"/>
                </a:solidFill>
              </a:rPr>
              <a:t>Broadcast Details:</a:t>
            </a:r>
          </a:p>
          <a:p>
            <a:pPr lvl="0"/>
            <a:r>
              <a:rPr lang="en-US" dirty="0">
                <a:latin typeface="Helvetica LT Std Light" panose="020B0303020202020204" pitchFamily="34" charset="0"/>
              </a:rPr>
              <a:t>The format will include a 30-minute presentation and 30-minute question and answer session.</a:t>
            </a:r>
            <a:br>
              <a:rPr lang="en-US" dirty="0">
                <a:latin typeface="Helvetica LT Std Light" panose="020B0303020202020204" pitchFamily="34" charset="0"/>
              </a:rPr>
            </a:br>
            <a:endParaRPr lang="en-US" dirty="0">
              <a:latin typeface="Helvetica LT Std Light" panose="020B0303020202020204" pitchFamily="34" charset="0"/>
            </a:endParaRPr>
          </a:p>
          <a:p>
            <a:pPr lvl="0"/>
            <a:r>
              <a:rPr lang="en-US" dirty="0">
                <a:latin typeface="Helvetica LT Std Light" panose="020B0303020202020204" pitchFamily="34" charset="0"/>
              </a:rPr>
              <a:t>During the broadcast, you will be able to submit a question through the Q&amp;A panel on the right of your broadcast window.</a:t>
            </a:r>
            <a:br>
              <a:rPr lang="en-US" dirty="0">
                <a:latin typeface="Helvetica LT Std Light" panose="020B0303020202020204" pitchFamily="34" charset="0"/>
              </a:rPr>
            </a:br>
            <a:endParaRPr lang="en-US" dirty="0">
              <a:latin typeface="Helvetica LT Std Light" panose="020B0303020202020204" pitchFamily="34" charset="0"/>
            </a:endParaRPr>
          </a:p>
          <a:p>
            <a:pPr lvl="0"/>
            <a:r>
              <a:rPr lang="en-US" dirty="0">
                <a:latin typeface="Helvetica LT Std Light" panose="020B0303020202020204" pitchFamily="34" charset="0"/>
              </a:rPr>
              <a:t>We will do our best to address all submissions and if yours is missed we will also do our best to follow up after.</a:t>
            </a:r>
            <a:br>
              <a:rPr lang="en-US" dirty="0">
                <a:latin typeface="Helvetica LT Std Light" panose="020B0303020202020204" pitchFamily="34" charset="0"/>
              </a:rPr>
            </a:br>
            <a:endParaRPr lang="en-US" dirty="0">
              <a:latin typeface="Helvetica LT Std Light" panose="020B0303020202020204" pitchFamily="34" charset="0"/>
            </a:endParaRPr>
          </a:p>
          <a:p>
            <a:pPr lvl="0"/>
            <a:r>
              <a:rPr lang="en-US" dirty="0">
                <a:latin typeface="Helvetica LT Std Light" panose="020B0303020202020204" pitchFamily="34" charset="0"/>
              </a:rPr>
              <a:t>Lastly, we will provide this presentation as a download on our </a:t>
            </a:r>
            <a:r>
              <a:rPr lang="en-US" dirty="0">
                <a:latin typeface="Helvetica LT Std Light" panose="020B0303020202020204" pitchFamily="34" charset="0"/>
                <a:hlinkClick r:id="rId2"/>
              </a:rPr>
              <a:t>COVID-19 Preparedness page</a:t>
            </a:r>
            <a:r>
              <a:rPr lang="en-US" dirty="0">
                <a:latin typeface="Helvetica LT Std Light" panose="020B0303020202020204" pitchFamily="34" charset="0"/>
              </a:rPr>
              <a:t> on our website and upload a link to view the recording of this broadcast.</a:t>
            </a:r>
          </a:p>
        </p:txBody>
      </p:sp>
    </p:spTree>
    <p:extLst>
      <p:ext uri="{BB962C8B-B14F-4D97-AF65-F5344CB8AC3E}">
        <p14:creationId xmlns:p14="http://schemas.microsoft.com/office/powerpoint/2010/main" val="2028459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C220CD-8FEF-4C10-923E-5D4924CF9D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500" dirty="0">
                <a:hlinkClick r:id="rId2"/>
              </a:rPr>
              <a:t>www.spartanchemical.com/solutions/covid-19/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477058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3C973BC-41FC-401B-AB85-10CD938F65B2}"/>
              </a:ext>
            </a:extLst>
          </p:cNvPr>
          <p:cNvSpPr txBox="1">
            <a:spLocks/>
          </p:cNvSpPr>
          <p:nvPr/>
        </p:nvSpPr>
        <p:spPr>
          <a:xfrm>
            <a:off x="122729" y="378190"/>
            <a:ext cx="8596197" cy="88162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395"/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 LT Std Cond Blk"/>
              </a:rPr>
              <a:t>Moving Forward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1422B2-7651-403C-AC4E-8DC08919A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1164" y="851916"/>
            <a:ext cx="8547929" cy="442563"/>
          </a:xfrm>
        </p:spPr>
        <p:txBody>
          <a:bodyPr/>
          <a:lstStyle/>
          <a:p>
            <a:r>
              <a:rPr lang="en-US" sz="2250" dirty="0">
                <a:solidFill>
                  <a:schemeClr val="accent3"/>
                </a:solidFill>
                <a:latin typeface="Gotham Bold" pitchFamily="50" charset="0"/>
              </a:rPr>
              <a:t>The New Normal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3D154A-D050-41ED-AE7F-D804659E5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7" y="1880506"/>
            <a:ext cx="3817767" cy="2728070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lnSpc>
                <a:spcPct val="106000"/>
              </a:lnSpc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424" indent="-342424">
              <a:lnSpc>
                <a:spcPct val="106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Continued social distancing </a:t>
            </a:r>
          </a:p>
          <a:p>
            <a:pPr marL="342424" indent="-342424">
              <a:lnSpc>
                <a:spcPct val="106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Restrictions on visitors and foot traffic</a:t>
            </a:r>
          </a:p>
          <a:p>
            <a:pPr marL="342424" indent="-342424">
              <a:lnSpc>
                <a:spcPct val="106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</a:rPr>
              <a:t>Wearing cloth face coverings</a:t>
            </a:r>
          </a:p>
          <a:p>
            <a:pPr marL="342424" indent="-342424">
              <a:lnSpc>
                <a:spcPct val="106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</a:rPr>
              <a:t>Avoiding touching eyes, nose, and mouth</a:t>
            </a:r>
          </a:p>
          <a:p>
            <a:pPr marL="342424" indent="-342424">
              <a:lnSpc>
                <a:spcPct val="106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</a:rPr>
              <a:t>Staying home when sick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424" indent="-342424">
              <a:lnSpc>
                <a:spcPct val="106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Hand washing and sanitizing requirements</a:t>
            </a:r>
          </a:p>
          <a:p>
            <a:pPr marL="342424" indent="-342424">
              <a:lnSpc>
                <a:spcPct val="106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Heightened focus on disinfection and cleaning frequency</a:t>
            </a:r>
          </a:p>
          <a:p>
            <a:pPr marL="342424" indent="-342424">
              <a:lnSpc>
                <a:spcPct val="106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Increased reliance on custodial services to keep buildings safe</a:t>
            </a:r>
          </a:p>
          <a:p>
            <a:pPr marL="342424" indent="-342424">
              <a:lnSpc>
                <a:spcPct val="106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1800" dirty="0">
                <a:latin typeface="Calibri"/>
                <a:ea typeface="Calibri" panose="020F0502020204030204" pitchFamily="34" charset="0"/>
                <a:cs typeface="Symbol" panose="05050102010706020507" pitchFamily="18" charset="2"/>
              </a:rPr>
              <a:t>BSCs required to document and validate processes.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D70358-9F4C-40B3-B7B0-F4B9B9AD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 descr="Surgeon General warned against face masks but CDC now recommends ...">
            <a:extLst>
              <a:ext uri="{FF2B5EF4-FFF2-40B4-BE49-F238E27FC236}">
                <a16:creationId xmlns:a16="http://schemas.microsoft.com/office/drawing/2014/main" id="{C5B3609F-862B-4478-9932-A01A94EE5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868" y="2238298"/>
            <a:ext cx="4158770" cy="20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A623A2-949F-4736-AFCC-EB1C439B038D}"/>
              </a:ext>
            </a:extLst>
          </p:cNvPr>
          <p:cNvSpPr txBox="1"/>
          <p:nvPr/>
        </p:nvSpPr>
        <p:spPr>
          <a:xfrm>
            <a:off x="494071" y="1234175"/>
            <a:ext cx="808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entire landscape of the JanSan industry will be altered for the foreseeable future.</a:t>
            </a:r>
          </a:p>
        </p:txBody>
      </p:sp>
    </p:spTree>
    <p:extLst>
      <p:ext uri="{BB962C8B-B14F-4D97-AF65-F5344CB8AC3E}">
        <p14:creationId xmlns:p14="http://schemas.microsoft.com/office/powerpoint/2010/main" val="225313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4CE228-4FF9-4752-A52C-C01776C08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134" y="1978077"/>
            <a:ext cx="3716513" cy="2468880"/>
          </a:xfrm>
        </p:spPr>
        <p:txBody>
          <a:bodyPr vert="horz" lIns="91440" tIns="34290" rIns="68580" bIns="34290" rtlCol="0" anchor="ctr" anchorCtr="0">
            <a:normAutofit fontScale="92500" lnSpcReduction="10000"/>
          </a:bodyPr>
          <a:lstStyle/>
          <a:p>
            <a:pPr marL="117634" lvl="1" indent="0" defTabSz="914340">
              <a:buNone/>
              <a:defRPr/>
            </a:pPr>
            <a:endParaRPr lang="en-US" sz="1688" dirty="0">
              <a:latin typeface="+mn-lt"/>
              <a:cs typeface="Calibri"/>
            </a:endParaRPr>
          </a:p>
          <a:p>
            <a:pPr marL="226695" lvl="1" indent="-109061" defTabSz="914340">
              <a:defRPr/>
            </a:pPr>
            <a:r>
              <a:rPr lang="en-US" sz="1688" dirty="0">
                <a:latin typeface="Calibri" panose="020F0502020204030204" pitchFamily="34" charset="0"/>
                <a:cs typeface="Calibri" panose="020F0502020204030204" pitchFamily="34" charset="0"/>
              </a:rPr>
              <a:t>Cleaning Process Documentation</a:t>
            </a:r>
            <a:br>
              <a:rPr lang="en-US" sz="1688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6695" lvl="1" indent="-109061" defTabSz="914340">
              <a:defRPr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Cleaning Process Validation</a:t>
            </a:r>
            <a:b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6695" lvl="1" indent="-109061" defTabSz="914340">
              <a:defRPr/>
            </a:pPr>
            <a:r>
              <a:rPr lang="en-US" sz="1688" dirty="0">
                <a:latin typeface="Calibri" panose="020F0502020204030204" pitchFamily="34" charset="0"/>
                <a:cs typeface="Calibri" panose="020F0502020204030204" pitchFamily="34" charset="0"/>
              </a:rPr>
              <a:t>Managed and Communicated Work Assignments</a:t>
            </a:r>
            <a:br>
              <a:rPr lang="en-US" sz="1688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8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6695" lvl="1" indent="-109061" defTabSz="914340">
              <a:defRPr/>
            </a:pPr>
            <a:r>
              <a:rPr lang="en-US" sz="1688" dirty="0">
                <a:latin typeface="Calibri" panose="020F0502020204030204" pitchFamily="34" charset="0"/>
                <a:cs typeface="Calibri" panose="020F0502020204030204" pitchFamily="34" charset="0"/>
              </a:rPr>
              <a:t>Effective Staff Training</a:t>
            </a:r>
            <a:br>
              <a:rPr lang="en-US" sz="1688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3874" lvl="1" indent="-170974" defTabSz="914340">
              <a:defRPr/>
            </a:pPr>
            <a:endParaRPr lang="en-US" dirty="0">
              <a:cs typeface="Calibri" panose="020F0502020204030204" pitchFamily="34" charset="0"/>
            </a:endParaRPr>
          </a:p>
          <a:p>
            <a:pPr marL="169545" indent="170974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15699-DB15-40FE-96B3-5739511D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29B0C-2D2B-45D1-934F-BF7B07D46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708A1-6575-8D4A-A5EC-586CFF3AA0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90019-D90E-4469-B4EB-A6385C7B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icture containing person, indoor, table&#10;&#10;Description generated with very high confidence">
            <a:extLst>
              <a:ext uri="{FF2B5EF4-FFF2-40B4-BE49-F238E27FC236}">
                <a16:creationId xmlns:a16="http://schemas.microsoft.com/office/drawing/2014/main" id="{FB9FF4ED-65F7-4BD2-AB12-27D16E33E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22"/>
          <a:stretch/>
        </p:blipFill>
        <p:spPr>
          <a:xfrm>
            <a:off x="4686300" y="1978077"/>
            <a:ext cx="4457700" cy="2468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16D7C6-BE3C-465B-ADEE-52627E70BD19}"/>
              </a:ext>
            </a:extLst>
          </p:cNvPr>
          <p:cNvSpPr txBox="1"/>
          <p:nvPr/>
        </p:nvSpPr>
        <p:spPr>
          <a:xfrm>
            <a:off x="377921" y="1223182"/>
            <a:ext cx="8092440" cy="64633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dirty="0"/>
              <a:t>Building Service Contractors will be required to increase documentation and management of cleaning and sanitation.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E7D143B-0FC3-46AC-882A-FB204CDB569A}"/>
              </a:ext>
            </a:extLst>
          </p:cNvPr>
          <p:cNvSpPr txBox="1">
            <a:spLocks/>
          </p:cNvSpPr>
          <p:nvPr/>
        </p:nvSpPr>
        <p:spPr>
          <a:xfrm>
            <a:off x="122729" y="378190"/>
            <a:ext cx="8596197" cy="88162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150279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5867" b="0" i="0" kern="1200" cap="all" baseline="0">
                <a:solidFill>
                  <a:schemeClr val="tx2"/>
                </a:solidFill>
                <a:latin typeface="Helvetica LT Std Cond Blk" panose="020B0806030502050204" pitchFamily="34" charset="0"/>
                <a:ea typeface="Helvetica LT Std Cond Blk" panose="020B0806030502050204" pitchFamily="34" charset="0"/>
                <a:cs typeface="Helvetica LT Std Cond Blk" panose="020B080603050205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accent6"/>
                </a:solidFill>
                <a:latin typeface="Helvetica LT Std Light" charset="0"/>
                <a:ea typeface="Helvetica LT Std Light" charset="0"/>
                <a:cs typeface="Helvetica LT Std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395"/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Helvetica LT Std Cond Blk"/>
              </a:rPr>
              <a:t>Moving Forward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FAA07B0C-C713-40EC-883B-9D95B09484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1164" y="851916"/>
            <a:ext cx="8547929" cy="442563"/>
          </a:xfrm>
        </p:spPr>
        <p:txBody>
          <a:bodyPr/>
          <a:lstStyle/>
          <a:p>
            <a:r>
              <a:rPr lang="en-US" sz="2250" dirty="0">
                <a:solidFill>
                  <a:schemeClr val="accent3"/>
                </a:solidFill>
                <a:latin typeface="Gotham Bold" pitchFamily="50" charset="0"/>
              </a:rPr>
              <a:t>The New Requirements</a:t>
            </a:r>
          </a:p>
        </p:txBody>
      </p:sp>
    </p:spTree>
    <p:extLst>
      <p:ext uri="{BB962C8B-B14F-4D97-AF65-F5344CB8AC3E}">
        <p14:creationId xmlns:p14="http://schemas.microsoft.com/office/powerpoint/2010/main" val="4235244804"/>
      </p:ext>
    </p:extLst>
  </p:cSld>
  <p:clrMapOvr>
    <a:masterClrMapping/>
  </p:clrMapOvr>
</p:sld>
</file>

<file path=ppt/theme/theme1.xml><?xml version="1.0" encoding="utf-8"?>
<a:theme xmlns:a="http://schemas.openxmlformats.org/drawingml/2006/main" name="Spartan Template- Widescreen">
  <a:themeElements>
    <a:clrScheme name="Spartan Final 2">
      <a:dk1>
        <a:srgbClr val="1A1918"/>
      </a:dk1>
      <a:lt1>
        <a:srgbClr val="FFFFFF"/>
      </a:lt1>
      <a:dk2>
        <a:srgbClr val="0074C8"/>
      </a:dk2>
      <a:lt2>
        <a:srgbClr val="FFFFFF"/>
      </a:lt2>
      <a:accent1>
        <a:srgbClr val="0074C8"/>
      </a:accent1>
      <a:accent2>
        <a:srgbClr val="00233B"/>
      </a:accent2>
      <a:accent3>
        <a:srgbClr val="01477B"/>
      </a:accent3>
      <a:accent4>
        <a:srgbClr val="37C0E6"/>
      </a:accent4>
      <a:accent5>
        <a:srgbClr val="595959"/>
      </a:accent5>
      <a:accent6>
        <a:srgbClr val="363E48"/>
      </a:accent6>
      <a:hlink>
        <a:srgbClr val="8FBCD9"/>
      </a:hlink>
      <a:folHlink>
        <a:srgbClr val="5A99C4"/>
      </a:folHlink>
    </a:clrScheme>
    <a:fontScheme name="Custom 1">
      <a:majorFont>
        <a:latin typeface="Helvetica"/>
        <a:ea typeface="ヒラギノ角ゴ ProN W3"/>
        <a:cs typeface="ヒラギノ角ゴ ProN W3"/>
      </a:majorFont>
      <a:minorFont>
        <a:latin typeface="Gotham Medium"/>
        <a:ea typeface="ヒラギノ角ゴ ProN W3"/>
        <a:cs typeface="ヒラギノ角ゴ ProN W3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A67A507-4B53-4CF2-99A7-3DFD7D6F7529}" vid="{31353F6D-5AFE-4EAB-8D4D-7D4E46FDDAD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partan Template- Widescreen">
  <a:themeElements>
    <a:clrScheme name="Spartan Final 2">
      <a:dk1>
        <a:srgbClr val="1A1918"/>
      </a:dk1>
      <a:lt1>
        <a:srgbClr val="FFFFFF"/>
      </a:lt1>
      <a:dk2>
        <a:srgbClr val="0074C8"/>
      </a:dk2>
      <a:lt2>
        <a:srgbClr val="FFFFFF"/>
      </a:lt2>
      <a:accent1>
        <a:srgbClr val="0074C8"/>
      </a:accent1>
      <a:accent2>
        <a:srgbClr val="00233B"/>
      </a:accent2>
      <a:accent3>
        <a:srgbClr val="01477B"/>
      </a:accent3>
      <a:accent4>
        <a:srgbClr val="37C0E6"/>
      </a:accent4>
      <a:accent5>
        <a:srgbClr val="595959"/>
      </a:accent5>
      <a:accent6>
        <a:srgbClr val="363E48"/>
      </a:accent6>
      <a:hlink>
        <a:srgbClr val="8FBCD9"/>
      </a:hlink>
      <a:folHlink>
        <a:srgbClr val="5A99C4"/>
      </a:folHlink>
    </a:clrScheme>
    <a:fontScheme name="Hanson_AlrightSans">
      <a:majorFont>
        <a:latin typeface="Alright Sans Regular"/>
        <a:ea typeface="ヒラギノ角ゴ ProN W3"/>
        <a:cs typeface="ヒラギノ角ゴ ProN W3"/>
      </a:majorFont>
      <a:minorFont>
        <a:latin typeface="Alright Sans Regular"/>
        <a:ea typeface="ヒラギノ角ゴ ProN W3"/>
        <a:cs typeface="ヒラギノ角ゴ ProN W3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tan Example Presentation- Widescreen" id="{BDC4758B-AEA8-442D-A3E1-E2BC3ECADB74}" vid="{D274352F-0AD7-487D-9925-02DCAD2F8C2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034055a-9759-4e26-9243-acd22ef1f48e">
      <Terms xmlns="http://schemas.microsoft.com/office/infopath/2007/PartnerControls"/>
    </TaxKeywordTaxHTField>
    <TaxCatchAll xmlns="6034055a-9759-4e26-9243-acd22ef1f48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8CB4E309C8E4EBA7F6F17BC3A6CE4" ma:contentTypeVersion="7" ma:contentTypeDescription="Create a new document." ma:contentTypeScope="" ma:versionID="42d7bde80fe4ce27786af731089c2aa0">
  <xsd:schema xmlns:xsd="http://www.w3.org/2001/XMLSchema" xmlns:xs="http://www.w3.org/2001/XMLSchema" xmlns:p="http://schemas.microsoft.com/office/2006/metadata/properties" xmlns:ns2="6034055a-9759-4e26-9243-acd22ef1f48e" xmlns:ns3="ae4975b1-929c-48e7-a218-ce6da20cc560" targetNamespace="http://schemas.microsoft.com/office/2006/metadata/properties" ma:root="true" ma:fieldsID="e267e8e874a02f941b18e5ce8a362f6b" ns2:_="" ns3:_="">
    <xsd:import namespace="6034055a-9759-4e26-9243-acd22ef1f48e"/>
    <xsd:import namespace="ae4975b1-929c-48e7-a218-ce6da20cc56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34055a-9759-4e26-9243-acd22ef1f4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7e30dec3-49cd-4f52-b6b1-090cd1e3019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d2b136d6-1ee5-48da-b170-99846e8d2cd1}" ma:internalName="TaxCatchAll" ma:showField="CatchAllData" ma:web="6034055a-9759-4e26-9243-acd22ef1f4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975b1-929c-48e7-a218-ce6da20cc5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946AA0-D5B7-4D3F-95E4-65D30C56A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59B183-2C70-4614-8202-BF82C8211A97}">
  <ds:schemaRefs>
    <ds:schemaRef ds:uri="http://schemas.microsoft.com/office/2006/metadata/properties"/>
    <ds:schemaRef ds:uri="http://schemas.microsoft.com/office/infopath/2007/PartnerControls"/>
    <ds:schemaRef ds:uri="6034055a-9759-4e26-9243-acd22ef1f48e"/>
  </ds:schemaRefs>
</ds:datastoreItem>
</file>

<file path=customXml/itemProps3.xml><?xml version="1.0" encoding="utf-8"?>
<ds:datastoreItem xmlns:ds="http://schemas.openxmlformats.org/officeDocument/2006/customXml" ds:itemID="{5EA746FC-EF8A-49F2-86C2-64F3FA650C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34055a-9759-4e26-9243-acd22ef1f48e"/>
    <ds:schemaRef ds:uri="ae4975b1-929c-48e7-a218-ce6da20cc5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6706</TotalTime>
  <Words>778</Words>
  <Application>Microsoft Office PowerPoint</Application>
  <PresentationFormat>On-screen Show (16:9)</PresentationFormat>
  <Paragraphs>217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Alright Sans Regular</vt:lpstr>
      <vt:lpstr>Arial</vt:lpstr>
      <vt:lpstr>Calibri</vt:lpstr>
      <vt:lpstr>Calibri Light</vt:lpstr>
      <vt:lpstr>Gotham Bold</vt:lpstr>
      <vt:lpstr>Gotham Medium</vt:lpstr>
      <vt:lpstr>Helvetica</vt:lpstr>
      <vt:lpstr>Helvetica Light</vt:lpstr>
      <vt:lpstr>Helvetica LT Std Cond Blk</vt:lpstr>
      <vt:lpstr>Helvetica LT Std Light</vt:lpstr>
      <vt:lpstr>HelveticaLTStd-Light</vt:lpstr>
      <vt:lpstr>Symbol</vt:lpstr>
      <vt:lpstr>Spartan Template- Widescreen</vt:lpstr>
      <vt:lpstr>Custom Design</vt:lpstr>
      <vt:lpstr>1_Spartan Template- Widescreen</vt:lpstr>
      <vt:lpstr>CompuCLean</vt:lpstr>
      <vt:lpstr>Building a Managed post-pandemic cleaning program</vt:lpstr>
      <vt:lpstr>Building a Managed post-pandemic cleaning program</vt:lpstr>
      <vt:lpstr>Building a Managed post-pandemic cleaning program</vt:lpstr>
      <vt:lpstr>Building a Managed post-pandemic cleaning program</vt:lpstr>
      <vt:lpstr>Building a Managed post-pandemic cleaning program</vt:lpstr>
      <vt:lpstr>www.spartanchemical.com/solutions/covid-19/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Quality By Line Item Chart</vt:lpstr>
      <vt:lpstr>Scheduling Periodic Work</vt:lpstr>
      <vt:lpstr>Managing Work Requests</vt:lpstr>
      <vt:lpstr>CleanCheck® Training system</vt:lpstr>
      <vt:lpstr>CleanCheck® Training system</vt:lpstr>
      <vt:lpstr>Post-Pandemic Training Cards</vt:lpstr>
      <vt:lpstr>Post-Pandemic Training Test</vt:lpstr>
      <vt:lpstr>PowerPoint Presentation</vt:lpstr>
      <vt:lpstr>Covid-19 resources</vt:lpstr>
      <vt:lpstr>Learn More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CompuCLean</dc:title>
  <dc:creator>Mike Fabian</dc:creator>
  <cp:lastModifiedBy>Cali Sartor</cp:lastModifiedBy>
  <cp:revision>141</cp:revision>
  <cp:lastPrinted>2016-08-25T17:41:13Z</cp:lastPrinted>
  <dcterms:created xsi:type="dcterms:W3CDTF">2018-01-03T20:20:26Z</dcterms:created>
  <dcterms:modified xsi:type="dcterms:W3CDTF">2020-05-05T19:19:18Z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0x010100C258CB4E309C8E4EBA7F6F17BC3A6CE4</vt:lpwstr>
  </property>
  <property fmtid="{D5CDD505-2E9C-101B-9397-08002B2CF9AE}" pid="3" name="TaxKeyword">
    <vt:lpwstr/>
  </property>
</Properties>
</file>