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drawings/drawing1.xml" ContentType="application/vnd.openxmlformats-officedocument.drawingml.chartshapes+xml"/>
  <Override PartName="/ppt/drawings/drawing2.xml" ContentType="application/vnd.openxmlformats-officedocument.drawingml.chartshapes+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1"/>
  </p:sldMasterIdLst>
  <p:notesMasterIdLst>
    <p:notesMasterId r:id="rId25"/>
  </p:notesMasterIdLst>
  <p:handoutMasterIdLst>
    <p:handoutMasterId r:id="rId26"/>
  </p:handoutMasterIdLst>
  <p:sldIdLst>
    <p:sldId id="263" r:id="rId2"/>
    <p:sldId id="279" r:id="rId3"/>
    <p:sldId id="417" r:id="rId4"/>
    <p:sldId id="378" r:id="rId5"/>
    <p:sldId id="258" r:id="rId6"/>
    <p:sldId id="416" r:id="rId7"/>
    <p:sldId id="261" r:id="rId8"/>
    <p:sldId id="260" r:id="rId9"/>
    <p:sldId id="364" r:id="rId10"/>
    <p:sldId id="407" r:id="rId11"/>
    <p:sldId id="342" r:id="rId12"/>
    <p:sldId id="412" r:id="rId13"/>
    <p:sldId id="408" r:id="rId14"/>
    <p:sldId id="421" r:id="rId15"/>
    <p:sldId id="420" r:id="rId16"/>
    <p:sldId id="343" r:id="rId17"/>
    <p:sldId id="382" r:id="rId18"/>
    <p:sldId id="394" r:id="rId19"/>
    <p:sldId id="409" r:id="rId20"/>
    <p:sldId id="262" r:id="rId21"/>
    <p:sldId id="418" r:id="rId22"/>
    <p:sldId id="395" r:id="rId23"/>
    <p:sldId id="385" r:id="rId24"/>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50B"/>
    <a:srgbClr val="746B4C"/>
    <a:srgbClr val="27ACAF"/>
    <a:srgbClr val="33D600"/>
    <a:srgbClr val="966400"/>
    <a:srgbClr val="825700"/>
    <a:srgbClr val="969696"/>
    <a:srgbClr val="FFD833"/>
    <a:srgbClr val="FF3399"/>
    <a:srgbClr val="1096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236" autoAdjust="0"/>
    <p:restoredTop sz="93634" autoAdjust="0"/>
  </p:normalViewPr>
  <p:slideViewPr>
    <p:cSldViewPr snapToGrid="0" snapToObjects="1">
      <p:cViewPr varScale="1">
        <p:scale>
          <a:sx n="86" d="100"/>
          <a:sy n="86" d="100"/>
        </p:scale>
        <p:origin x="84" y="156"/>
      </p:cViewPr>
      <p:guideLst/>
    </p:cSldViewPr>
  </p:slideViewPr>
  <p:notesTextViewPr>
    <p:cViewPr>
      <p:scale>
        <a:sx n="1" d="1"/>
        <a:sy n="1" d="1"/>
      </p:scale>
      <p:origin x="0" y="0"/>
    </p:cViewPr>
  </p:notesTextViewPr>
  <p:sorterViewPr>
    <p:cViewPr>
      <p:scale>
        <a:sx n="75" d="100"/>
        <a:sy n="75" d="100"/>
      </p:scale>
      <p:origin x="0" y="-5432"/>
    </p:cViewPr>
  </p:sorterViewPr>
  <p:notesViewPr>
    <p:cSldViewPr snapToGrid="0" snapToObjects="1">
      <p:cViewPr varScale="1">
        <p:scale>
          <a:sx n="87" d="100"/>
          <a:sy n="87" d="100"/>
        </p:scale>
        <p:origin x="269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file:///C:\Users\kwang\Desktop\Focus\Missions\Spartan%20Labeling%20Concept\Carwash%20IDI\Carwash%20IDI%20Project.xls"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doughnutChart>
        <c:varyColors val="1"/>
        <c:ser>
          <c:idx val="0"/>
          <c:order val="0"/>
          <c:dLbls>
            <c:dLbl>
              <c:idx val="1"/>
              <c:numFmt formatCode="0.0%" sourceLinked="0"/>
              <c:spPr/>
              <c:txPr>
                <a:bodyPr/>
                <a:lstStyle/>
                <a:p>
                  <a:pPr>
                    <a:defRPr sz="12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0-04C9-409F-98B3-FFC52621C794}"/>
                </c:ext>
              </c:extLst>
            </c:dLbl>
            <c:numFmt formatCode="0.0%" sourceLinked="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N!$D$5:$D$7</c:f>
              <c:strCache>
                <c:ptCount val="3"/>
                <c:pt idx="0">
                  <c:v>Outside maintenance</c:v>
                </c:pt>
                <c:pt idx="1">
                  <c:v>In house</c:v>
                </c:pt>
                <c:pt idx="2">
                  <c:v>Both</c:v>
                </c:pt>
              </c:strCache>
            </c:strRef>
          </c:cat>
          <c:val>
            <c:numRef>
              <c:f>N!$F$5:$F$7</c:f>
              <c:numCache>
                <c:formatCode>0.00%</c:formatCode>
                <c:ptCount val="3"/>
                <c:pt idx="0">
                  <c:v>0.33333333333333331</c:v>
                </c:pt>
                <c:pt idx="1">
                  <c:v>0.46666666666666667</c:v>
                </c:pt>
                <c:pt idx="2">
                  <c:v>0.2</c:v>
                </c:pt>
              </c:numCache>
            </c:numRef>
          </c:val>
          <c:extLst>
            <c:ext xmlns:c16="http://schemas.microsoft.com/office/drawing/2014/chart" uri="{C3380CC4-5D6E-409C-BE32-E72D297353CC}">
              <c16:uniqueId val="{00000001-04C9-409F-98B3-FFC52621C794}"/>
            </c:ext>
          </c:extLst>
        </c:ser>
        <c:dLbls>
          <c:showLegendKey val="0"/>
          <c:showVal val="0"/>
          <c:showCatName val="0"/>
          <c:showSerName val="0"/>
          <c:showPercent val="0"/>
          <c:showBubbleSize val="0"/>
          <c:showLeaderLines val="1"/>
        </c:dLbls>
        <c:firstSliceAng val="0"/>
        <c:holeSize val="50"/>
      </c:doughnutChart>
    </c:plotArea>
    <c:legend>
      <c:legendPos val="r"/>
      <c:overlay val="0"/>
      <c:txPr>
        <a:bodyPr/>
        <a:lstStyle/>
        <a:p>
          <a:pPr>
            <a:defRPr b="1"/>
          </a:pPr>
          <a:endParaRPr lang="en-US"/>
        </a:p>
      </c:txPr>
    </c:legend>
    <c:plotVisOnly val="1"/>
    <c:dispBlanksAs val="gap"/>
    <c:showDLblsOverMax val="0"/>
  </c:chart>
  <c:spPr>
    <a:solidFill>
      <a:schemeClr val="accent6">
        <a:lumMod val="20000"/>
        <a:lumOff val="80000"/>
      </a:schemeClr>
    </a:solidFill>
    <a:ln>
      <a:solidFill>
        <a:schemeClr val="accent6"/>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doughnutChart>
        <c:varyColors val="1"/>
        <c:ser>
          <c:idx val="0"/>
          <c:order val="0"/>
          <c:dLbls>
            <c:dLbl>
              <c:idx val="1"/>
              <c:spPr/>
              <c:txPr>
                <a:bodyPr/>
                <a:lstStyle/>
                <a:p>
                  <a:pPr>
                    <a:defRPr sz="12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0-D715-485A-BCA0-800897A78626}"/>
                </c:ext>
              </c:extLst>
            </c:dLbl>
            <c:dLbl>
              <c:idx val="3"/>
              <c:spPr/>
              <c:txPr>
                <a:bodyPr/>
                <a:lstStyle/>
                <a:p>
                  <a:pPr>
                    <a:defRPr sz="12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D715-485A-BCA0-800897A78626}"/>
                </c:ext>
              </c:extLst>
            </c:dLbl>
            <c:dLbl>
              <c:idx val="4"/>
              <c:layout>
                <c:manualLayout>
                  <c:x val="0"/>
                  <c:y val="-0.12654320987654322"/>
                </c:manualLayout>
              </c:layout>
              <c:spPr>
                <a:noFill/>
                <a:ln>
                  <a:noFill/>
                </a:ln>
                <a:effectLst/>
              </c:spPr>
              <c:txPr>
                <a:bodyPr/>
                <a:lstStyle/>
                <a:p>
                  <a:pPr>
                    <a:defRPr sz="1200" b="1">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15-485A-BCA0-800897A78626}"/>
                </c:ext>
              </c:extLst>
            </c:dLbl>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O!$F$5:$F$9</c:f>
              <c:strCache>
                <c:ptCount val="5"/>
                <c:pt idx="0">
                  <c:v>Whenever the car wash needs it</c:v>
                </c:pt>
                <c:pt idx="1">
                  <c:v>Weekly</c:v>
                </c:pt>
                <c:pt idx="2">
                  <c:v>Every other week</c:v>
                </c:pt>
                <c:pt idx="3">
                  <c:v>Monthly</c:v>
                </c:pt>
                <c:pt idx="4">
                  <c:v>Every 3 months</c:v>
                </c:pt>
              </c:strCache>
            </c:strRef>
          </c:cat>
          <c:val>
            <c:numRef>
              <c:f>O!$H$5:$H$9</c:f>
              <c:numCache>
                <c:formatCode>0.00%</c:formatCode>
                <c:ptCount val="5"/>
                <c:pt idx="0">
                  <c:v>0.46666666666666667</c:v>
                </c:pt>
                <c:pt idx="1">
                  <c:v>0.26666666666666666</c:v>
                </c:pt>
                <c:pt idx="2">
                  <c:v>0.13333333333333333</c:v>
                </c:pt>
                <c:pt idx="3">
                  <c:v>6.6666666666666666E-2</c:v>
                </c:pt>
                <c:pt idx="4">
                  <c:v>6.6666666666666666E-2</c:v>
                </c:pt>
              </c:numCache>
            </c:numRef>
          </c:val>
          <c:extLst>
            <c:ext xmlns:c16="http://schemas.microsoft.com/office/drawing/2014/chart" uri="{C3380CC4-5D6E-409C-BE32-E72D297353CC}">
              <c16:uniqueId val="{00000003-D715-485A-BCA0-800897A78626}"/>
            </c:ext>
          </c:extLst>
        </c:ser>
        <c:dLbls>
          <c:showLegendKey val="0"/>
          <c:showVal val="0"/>
          <c:showCatName val="0"/>
          <c:showSerName val="0"/>
          <c:showPercent val="0"/>
          <c:showBubbleSize val="0"/>
          <c:showLeaderLines val="1"/>
        </c:dLbls>
        <c:firstSliceAng val="0"/>
        <c:holeSize val="50"/>
      </c:doughnutChart>
    </c:plotArea>
    <c:legend>
      <c:legendPos val="r"/>
      <c:legendEntry>
        <c:idx val="0"/>
        <c:txPr>
          <a:bodyPr/>
          <a:lstStyle/>
          <a:p>
            <a:pPr>
              <a:defRPr b="0">
                <a:highlight>
                  <a:srgbClr val="FFFF00"/>
                </a:highlight>
              </a:defRPr>
            </a:pPr>
            <a:endParaRPr lang="en-US"/>
          </a:p>
        </c:txPr>
      </c:legendEntry>
      <c:overlay val="0"/>
      <c:txPr>
        <a:bodyPr/>
        <a:lstStyle/>
        <a:p>
          <a:pPr>
            <a:defRPr b="0"/>
          </a:pPr>
          <a:endParaRPr lang="en-US"/>
        </a:p>
      </c:txPr>
    </c:legend>
    <c:plotVisOnly val="1"/>
    <c:dispBlanksAs val="gap"/>
    <c:showDLblsOverMax val="0"/>
  </c:chart>
  <c:spPr>
    <a:solidFill>
      <a:schemeClr val="accent6">
        <a:lumMod val="20000"/>
        <a:lumOff val="80000"/>
      </a:schemeClr>
    </a:solidFill>
    <a:ln>
      <a:solidFill>
        <a:schemeClr val="accent6"/>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doughnutChart>
        <c:varyColors val="1"/>
        <c:ser>
          <c:idx val="0"/>
          <c:order val="0"/>
          <c:dLbls>
            <c:dLbl>
              <c:idx val="1"/>
              <c:numFmt formatCode="0.0%" sourceLinked="0"/>
              <c:spPr/>
              <c:txPr>
                <a:bodyPr/>
                <a:lstStyle/>
                <a:p>
                  <a:pPr>
                    <a:defRPr sz="11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0-CD39-4EED-8CAA-4CA224BE6105}"/>
                </c:ext>
              </c:extLst>
            </c:dLbl>
            <c:dLbl>
              <c:idx val="3"/>
              <c:numFmt formatCode="0.0%" sourceLinked="0"/>
              <c:spPr/>
              <c:txPr>
                <a:bodyPr/>
                <a:lstStyle/>
                <a:p>
                  <a:pPr>
                    <a:defRPr sz="11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D39-4EED-8CAA-4CA224BE6105}"/>
                </c:ext>
              </c:extLst>
            </c:dLbl>
            <c:dLbl>
              <c:idx val="5"/>
              <c:numFmt formatCode="0.0%" sourceLinked="0"/>
              <c:spPr/>
              <c:txPr>
                <a:bodyPr/>
                <a:lstStyle/>
                <a:p>
                  <a:pPr>
                    <a:defRPr sz="11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2-CD39-4EED-8CAA-4CA224BE6105}"/>
                </c:ext>
              </c:extLst>
            </c:dLbl>
            <c:numFmt formatCode="0.0%" sourceLinked="0"/>
            <c:spPr>
              <a:noFill/>
              <a:ln>
                <a:noFill/>
              </a:ln>
              <a:effectLst/>
            </c:spPr>
            <c:txPr>
              <a:bodyPr/>
              <a:lstStyle/>
              <a:p>
                <a:pPr>
                  <a:defRPr sz="11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Q!$D$4:$D$9</c:f>
              <c:strCache>
                <c:ptCount val="6"/>
                <c:pt idx="0">
                  <c:v>Local supplier</c:v>
                </c:pt>
                <c:pt idx="1">
                  <c:v>Corporate office</c:v>
                </c:pt>
                <c:pt idx="2">
                  <c:v>Sales rep/distributor</c:v>
                </c:pt>
                <c:pt idx="3">
                  <c:v>Equipment provider</c:v>
                </c:pt>
                <c:pt idx="4">
                  <c:v>Chemical provider</c:v>
                </c:pt>
                <c:pt idx="5">
                  <c:v>Online</c:v>
                </c:pt>
              </c:strCache>
            </c:strRef>
          </c:cat>
          <c:val>
            <c:numRef>
              <c:f>Q!$F$4:$F$9</c:f>
              <c:numCache>
                <c:formatCode>0.00%</c:formatCode>
                <c:ptCount val="6"/>
                <c:pt idx="0">
                  <c:v>7.6923076923076927E-2</c:v>
                </c:pt>
                <c:pt idx="1">
                  <c:v>7.6923076923076927E-2</c:v>
                </c:pt>
                <c:pt idx="2">
                  <c:v>0.53846153846153844</c:v>
                </c:pt>
                <c:pt idx="3">
                  <c:v>0.15384615384615385</c:v>
                </c:pt>
                <c:pt idx="4">
                  <c:v>7.6923076923076927E-2</c:v>
                </c:pt>
                <c:pt idx="5">
                  <c:v>7.6923076923076927E-2</c:v>
                </c:pt>
              </c:numCache>
            </c:numRef>
          </c:val>
          <c:extLst>
            <c:ext xmlns:c16="http://schemas.microsoft.com/office/drawing/2014/chart" uri="{C3380CC4-5D6E-409C-BE32-E72D297353CC}">
              <c16:uniqueId val="{00000003-CD39-4EED-8CAA-4CA224BE6105}"/>
            </c:ext>
          </c:extLst>
        </c:ser>
        <c:dLbls>
          <c:showLegendKey val="0"/>
          <c:showVal val="0"/>
          <c:showCatName val="0"/>
          <c:showSerName val="0"/>
          <c:showPercent val="0"/>
          <c:showBubbleSize val="0"/>
          <c:showLeaderLines val="1"/>
        </c:dLbls>
        <c:firstSliceAng val="0"/>
        <c:holeSize val="50"/>
      </c:doughnutChart>
    </c:plotArea>
    <c:legend>
      <c:legendPos val="r"/>
      <c:legendEntry>
        <c:idx val="3"/>
        <c:txPr>
          <a:bodyPr/>
          <a:lstStyle/>
          <a:p>
            <a:pPr>
              <a:defRPr b="1">
                <a:highlight>
                  <a:srgbClr val="FFFF00"/>
                </a:highlight>
              </a:defRPr>
            </a:pPr>
            <a:endParaRPr lang="en-US"/>
          </a:p>
        </c:txPr>
      </c:legendEntry>
      <c:overlay val="0"/>
      <c:txPr>
        <a:bodyPr/>
        <a:lstStyle/>
        <a:p>
          <a:pPr>
            <a:defRPr b="1"/>
          </a:pPr>
          <a:endParaRPr lang="en-US"/>
        </a:p>
      </c:txPr>
    </c:legend>
    <c:plotVisOnly val="1"/>
    <c:dispBlanksAs val="gap"/>
    <c:showDLblsOverMax val="0"/>
  </c:chart>
  <c:spPr>
    <a:solidFill>
      <a:schemeClr val="accent6">
        <a:lumMod val="20000"/>
        <a:lumOff val="80000"/>
      </a:schemeClr>
    </a:solidFill>
    <a:ln>
      <a:solidFill>
        <a:schemeClr val="accent6"/>
      </a:solidFill>
    </a:ln>
  </c:sp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doughnutChart>
        <c:varyColors val="1"/>
        <c:ser>
          <c:idx val="0"/>
          <c:order val="0"/>
          <c:dLbls>
            <c:dLbl>
              <c:idx val="0"/>
              <c:numFmt formatCode="0.0%" sourceLinked="0"/>
              <c:spPr/>
              <c:txPr>
                <a:bodyPr/>
                <a:lstStyle/>
                <a:p>
                  <a:pPr>
                    <a:defRPr sz="11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0-7737-4674-A4B1-A4E7625D66D3}"/>
                </c:ext>
              </c:extLst>
            </c:dLbl>
            <c:dLbl>
              <c:idx val="2"/>
              <c:numFmt formatCode="0.0%" sourceLinked="0"/>
              <c:spPr/>
              <c:txPr>
                <a:bodyPr/>
                <a:lstStyle/>
                <a:p>
                  <a:pPr>
                    <a:defRPr sz="11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7737-4674-A4B1-A4E7625D66D3}"/>
                </c:ext>
              </c:extLst>
            </c:dLbl>
            <c:dLbl>
              <c:idx val="4"/>
              <c:numFmt formatCode="0.0%" sourceLinked="0"/>
              <c:spPr/>
              <c:txPr>
                <a:bodyPr/>
                <a:lstStyle/>
                <a:p>
                  <a:pPr>
                    <a:defRPr sz="11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2-7737-4674-A4B1-A4E7625D66D3}"/>
                </c:ext>
              </c:extLst>
            </c:dLbl>
            <c:dLbl>
              <c:idx val="6"/>
              <c:numFmt formatCode="0.0%" sourceLinked="0"/>
              <c:spPr/>
              <c:txPr>
                <a:bodyPr/>
                <a:lstStyle/>
                <a:p>
                  <a:pPr>
                    <a:defRPr sz="11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7737-4674-A4B1-A4E7625D66D3}"/>
                </c:ext>
              </c:extLst>
            </c:dLbl>
            <c:dLbl>
              <c:idx val="7"/>
              <c:numFmt formatCode="0.0%" sourceLinked="0"/>
              <c:spPr/>
              <c:txPr>
                <a:bodyPr/>
                <a:lstStyle/>
                <a:p>
                  <a:pPr>
                    <a:defRPr sz="11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4-7737-4674-A4B1-A4E7625D66D3}"/>
                </c:ext>
              </c:extLst>
            </c:dLbl>
            <c:dLbl>
              <c:idx val="8"/>
              <c:layout>
                <c:manualLayout>
                  <c:x val="-1.7092355790107257E-2"/>
                  <c:y val="-2.1333700951017161E-2"/>
                </c:manualLayout>
              </c:layout>
              <c:numFmt formatCode="0.0%" sourceLinked="0"/>
              <c:spPr/>
              <c:txPr>
                <a:bodyPr/>
                <a:lstStyle/>
                <a:p>
                  <a:pPr>
                    <a:defRPr sz="11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737-4674-A4B1-A4E7625D66D3}"/>
                </c:ext>
              </c:extLst>
            </c:dLbl>
            <c:numFmt formatCode="0.0%" sourceLinked="0"/>
            <c:spPr>
              <a:noFill/>
              <a:ln>
                <a:noFill/>
              </a:ln>
              <a:effectLst/>
            </c:spPr>
            <c:txPr>
              <a:bodyPr/>
              <a:lstStyle/>
              <a:p>
                <a:pPr>
                  <a:defRPr sz="11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T!$D$5:$D$13</c:f>
              <c:strCache>
                <c:ptCount val="9"/>
                <c:pt idx="0">
                  <c:v>Several times per week</c:v>
                </c:pt>
                <c:pt idx="1">
                  <c:v>Weekly</c:v>
                </c:pt>
                <c:pt idx="2">
                  <c:v>Every 2 weeks</c:v>
                </c:pt>
                <c:pt idx="3">
                  <c:v>Several times per month</c:v>
                </c:pt>
                <c:pt idx="4">
                  <c:v>Monthly</c:v>
                </c:pt>
                <c:pt idx="5">
                  <c:v>2x a year</c:v>
                </c:pt>
                <c:pt idx="6">
                  <c:v>Every 4 months</c:v>
                </c:pt>
                <c:pt idx="7">
                  <c:v>Every 2-3 months</c:v>
                </c:pt>
                <c:pt idx="8">
                  <c:v>When chemicals run out</c:v>
                </c:pt>
              </c:strCache>
            </c:strRef>
          </c:cat>
          <c:val>
            <c:numRef>
              <c:f>T!$F$5:$F$13</c:f>
              <c:numCache>
                <c:formatCode>0.00%</c:formatCode>
                <c:ptCount val="9"/>
                <c:pt idx="0">
                  <c:v>6.6666666666666666E-2</c:v>
                </c:pt>
                <c:pt idx="1">
                  <c:v>0.13333333333333333</c:v>
                </c:pt>
                <c:pt idx="2">
                  <c:v>0.2</c:v>
                </c:pt>
                <c:pt idx="3">
                  <c:v>6.6666666666666666E-2</c:v>
                </c:pt>
                <c:pt idx="4">
                  <c:v>0.26666666666666666</c:v>
                </c:pt>
                <c:pt idx="5">
                  <c:v>6.6666666666666666E-2</c:v>
                </c:pt>
                <c:pt idx="6">
                  <c:v>6.6666666666666666E-2</c:v>
                </c:pt>
                <c:pt idx="7">
                  <c:v>6.6666666666666666E-2</c:v>
                </c:pt>
                <c:pt idx="8">
                  <c:v>6.6666666666666666E-2</c:v>
                </c:pt>
              </c:numCache>
            </c:numRef>
          </c:val>
          <c:extLst>
            <c:ext xmlns:c16="http://schemas.microsoft.com/office/drawing/2014/chart" uri="{C3380CC4-5D6E-409C-BE32-E72D297353CC}">
              <c16:uniqueId val="{00000006-7737-4674-A4B1-A4E7625D66D3}"/>
            </c:ext>
          </c:extLst>
        </c:ser>
        <c:dLbls>
          <c:showLegendKey val="0"/>
          <c:showVal val="0"/>
          <c:showCatName val="0"/>
          <c:showSerName val="0"/>
          <c:showPercent val="0"/>
          <c:showBubbleSize val="0"/>
          <c:showLeaderLines val="1"/>
        </c:dLbls>
        <c:firstSliceAng val="0"/>
        <c:holeSize val="50"/>
      </c:doughnutChart>
    </c:plotArea>
    <c:legend>
      <c:legendPos val="r"/>
      <c:legendEntry>
        <c:idx val="4"/>
        <c:txPr>
          <a:bodyPr/>
          <a:lstStyle/>
          <a:p>
            <a:pPr>
              <a:defRPr b="1">
                <a:highlight>
                  <a:srgbClr val="FFFF00"/>
                </a:highlight>
              </a:defRPr>
            </a:pPr>
            <a:endParaRPr lang="en-US"/>
          </a:p>
        </c:txPr>
      </c:legendEntry>
      <c:overlay val="0"/>
      <c:txPr>
        <a:bodyPr/>
        <a:lstStyle/>
        <a:p>
          <a:pPr>
            <a:defRPr b="1"/>
          </a:pPr>
          <a:endParaRPr lang="en-US"/>
        </a:p>
      </c:txPr>
    </c:legend>
    <c:plotVisOnly val="1"/>
    <c:dispBlanksAs val="gap"/>
    <c:showDLblsOverMax val="0"/>
  </c:chart>
  <c:spPr>
    <a:solidFill>
      <a:schemeClr val="accent6">
        <a:lumMod val="20000"/>
        <a:lumOff val="80000"/>
      </a:schemeClr>
    </a:solidFill>
    <a:ln>
      <a:solidFill>
        <a:schemeClr val="accent6"/>
      </a:solidFill>
    </a:ln>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0.54692</cdr:x>
      <cdr:y>0.54899</cdr:y>
    </cdr:from>
    <cdr:to>
      <cdr:x>0.63478</cdr:x>
      <cdr:y>0.62349</cdr:y>
    </cdr:to>
    <cdr:cxnSp macro="">
      <cdr:nvCxnSpPr>
        <cdr:cNvPr id="3" name="Straight Arrow Connector 2">
          <a:extLst xmlns:a="http://schemas.openxmlformats.org/drawingml/2006/main">
            <a:ext uri="{FF2B5EF4-FFF2-40B4-BE49-F238E27FC236}">
              <a16:creationId xmlns:a16="http://schemas.microsoft.com/office/drawing/2014/main" id="{C7CA04CA-28AF-4E66-9644-E501A14EFAA5}"/>
            </a:ext>
          </a:extLst>
        </cdr:cNvPr>
        <cdr:cNvCxnSpPr/>
      </cdr:nvCxnSpPr>
      <cdr:spPr>
        <a:xfrm xmlns:a="http://schemas.openxmlformats.org/drawingml/2006/main" flipH="1">
          <a:off x="2023723" y="1447516"/>
          <a:ext cx="325120" cy="196427"/>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0.285</cdr:x>
      <cdr:y>0.6908</cdr:y>
    </cdr:from>
    <cdr:to>
      <cdr:x>0.65211</cdr:x>
      <cdr:y>0.73183</cdr:y>
    </cdr:to>
    <cdr:cxnSp macro="">
      <cdr:nvCxnSpPr>
        <cdr:cNvPr id="5" name="Straight Arrow Connector 4">
          <a:extLst xmlns:a="http://schemas.openxmlformats.org/drawingml/2006/main">
            <a:ext uri="{FF2B5EF4-FFF2-40B4-BE49-F238E27FC236}">
              <a16:creationId xmlns:a16="http://schemas.microsoft.com/office/drawing/2014/main" id="{23FBAE9D-BCFE-421B-A641-47109A3C5BA5}"/>
            </a:ext>
          </a:extLst>
        </cdr:cNvPr>
        <cdr:cNvCxnSpPr/>
      </cdr:nvCxnSpPr>
      <cdr:spPr>
        <a:xfrm xmlns:a="http://schemas.openxmlformats.org/drawingml/2006/main" flipH="1">
          <a:off x="1130545" y="1824485"/>
          <a:ext cx="1456267" cy="108373"/>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3FFBA5A-6BB8-B642-8375-015937F01853}" type="datetimeFigureOut">
              <a:rPr lang="en-US" smtClean="0"/>
              <a:t>5/11/2022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7D5445D-DEE9-A442-81E4-67E01F7E9166}" type="slidenum">
              <a:rPr lang="en-US" smtClean="0"/>
              <a:t>‹#›</a:t>
            </a:fld>
            <a:endParaRPr lang="en-US"/>
          </a:p>
        </p:txBody>
      </p:sp>
    </p:spTree>
    <p:extLst>
      <p:ext uri="{BB962C8B-B14F-4D97-AF65-F5344CB8AC3E}">
        <p14:creationId xmlns:p14="http://schemas.microsoft.com/office/powerpoint/2010/main" val="1629315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ABB3DD3-0033-7240-B522-562320F5F70D}" type="datetimeFigureOut">
              <a:rPr lang="en-US" smtClean="0"/>
              <a:t>5/11/2022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93DA965-7E39-7340-AB37-AEA05DEE5DC7}" type="slidenum">
              <a:rPr lang="en-US" smtClean="0"/>
              <a:t>‹#›</a:t>
            </a:fld>
            <a:endParaRPr lang="en-US"/>
          </a:p>
        </p:txBody>
      </p:sp>
    </p:spTree>
    <p:extLst>
      <p:ext uri="{BB962C8B-B14F-4D97-AF65-F5344CB8AC3E}">
        <p14:creationId xmlns:p14="http://schemas.microsoft.com/office/powerpoint/2010/main" val="1488051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cars are not getting clean, who do you call?</a:t>
            </a:r>
          </a:p>
        </p:txBody>
      </p:sp>
      <p:sp>
        <p:nvSpPr>
          <p:cNvPr id="4" name="Slide Number Placeholder 3"/>
          <p:cNvSpPr>
            <a:spLocks noGrp="1"/>
          </p:cNvSpPr>
          <p:nvPr>
            <p:ph type="sldNum" sz="quarter" idx="10"/>
          </p:nvPr>
        </p:nvSpPr>
        <p:spPr/>
        <p:txBody>
          <a:bodyPr/>
          <a:lstStyle/>
          <a:p>
            <a:fld id="{39040A17-9671-497A-93BF-C61A4F335F97}" type="slidenum">
              <a:rPr lang="en-US" smtClean="0"/>
              <a:pPr/>
              <a:t>7</a:t>
            </a:fld>
            <a:endParaRPr lang="en-US" dirty="0"/>
          </a:p>
        </p:txBody>
      </p:sp>
    </p:spTree>
    <p:extLst>
      <p:ext uri="{BB962C8B-B14F-4D97-AF65-F5344CB8AC3E}">
        <p14:creationId xmlns:p14="http://schemas.microsoft.com/office/powerpoint/2010/main" val="1682550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kind of service do you expect from your chemical provider? How often?</a:t>
            </a:r>
          </a:p>
        </p:txBody>
      </p:sp>
      <p:sp>
        <p:nvSpPr>
          <p:cNvPr id="4" name="Slide Number Placeholder 3"/>
          <p:cNvSpPr>
            <a:spLocks noGrp="1"/>
          </p:cNvSpPr>
          <p:nvPr>
            <p:ph type="sldNum" sz="quarter" idx="10"/>
          </p:nvPr>
        </p:nvSpPr>
        <p:spPr/>
        <p:txBody>
          <a:bodyPr/>
          <a:lstStyle/>
          <a:p>
            <a:fld id="{39040A17-9671-497A-93BF-C61A4F335F97}" type="slidenum">
              <a:rPr lang="en-US" smtClean="0"/>
              <a:pPr/>
              <a:t>8</a:t>
            </a:fld>
            <a:endParaRPr lang="en-US" dirty="0"/>
          </a:p>
        </p:txBody>
      </p:sp>
    </p:spTree>
    <p:extLst>
      <p:ext uri="{BB962C8B-B14F-4D97-AF65-F5344CB8AC3E}">
        <p14:creationId xmlns:p14="http://schemas.microsoft.com/office/powerpoint/2010/main" val="1692601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3DA965-7E39-7340-AB37-AEA05DEE5DC7}" type="slidenum">
              <a:rPr lang="en-US" smtClean="0"/>
              <a:t>17</a:t>
            </a:fld>
            <a:endParaRPr lang="en-US"/>
          </a:p>
        </p:txBody>
      </p:sp>
    </p:spTree>
    <p:extLst>
      <p:ext uri="{BB962C8B-B14F-4D97-AF65-F5344CB8AC3E}">
        <p14:creationId xmlns:p14="http://schemas.microsoft.com/office/powerpoint/2010/main" val="2733649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3DA965-7E39-7340-AB37-AEA05DEE5DC7}" type="slidenum">
              <a:rPr lang="en-US" smtClean="0"/>
              <a:t>18</a:t>
            </a:fld>
            <a:endParaRPr lang="en-US"/>
          </a:p>
        </p:txBody>
      </p:sp>
    </p:spTree>
    <p:extLst>
      <p:ext uri="{BB962C8B-B14F-4D97-AF65-F5344CB8AC3E}">
        <p14:creationId xmlns:p14="http://schemas.microsoft.com/office/powerpoint/2010/main" val="1443045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3DA965-7E39-7340-AB37-AEA05DEE5DC7}" type="slidenum">
              <a:rPr lang="en-US" smtClean="0"/>
              <a:t>22</a:t>
            </a:fld>
            <a:endParaRPr lang="en-US"/>
          </a:p>
        </p:txBody>
      </p:sp>
    </p:spTree>
    <p:extLst>
      <p:ext uri="{BB962C8B-B14F-4D97-AF65-F5344CB8AC3E}">
        <p14:creationId xmlns:p14="http://schemas.microsoft.com/office/powerpoint/2010/main" val="4240741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in Title- Internal">
    <p:bg>
      <p:bgPr>
        <a:solidFill>
          <a:schemeClr val="accent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672921" y="1880536"/>
            <a:ext cx="7772400" cy="820517"/>
          </a:xfrm>
        </p:spPr>
        <p:txBody>
          <a:bodyPr anchor="b">
            <a:normAutofit/>
          </a:bodyPr>
          <a:lstStyle>
            <a:lvl1pPr algn="ctr">
              <a:defRPr sz="3750" b="0" i="0" cap="all" baseline="0">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r>
              <a:rPr lang="en-US" dirty="0"/>
              <a:t>Headline</a:t>
            </a:r>
          </a:p>
        </p:txBody>
      </p:sp>
      <p:sp>
        <p:nvSpPr>
          <p:cNvPr id="3" name="Subtitle 2"/>
          <p:cNvSpPr>
            <a:spLocks noGrp="1"/>
          </p:cNvSpPr>
          <p:nvPr>
            <p:ph type="subTitle" idx="1" hasCustomPrompt="1"/>
          </p:nvPr>
        </p:nvSpPr>
        <p:spPr>
          <a:xfrm>
            <a:off x="1130121" y="2606968"/>
            <a:ext cx="6858000" cy="390959"/>
          </a:xfrm>
        </p:spPr>
        <p:txBody>
          <a:bodyPr anchor="ctr" anchorCtr="0">
            <a:normAutofit/>
          </a:bodyPr>
          <a:lstStyle>
            <a:lvl1pPr marL="0" indent="0" algn="ctr">
              <a:spcBef>
                <a:spcPts val="750"/>
              </a:spcBef>
              <a:buNone/>
              <a:defRPr sz="1350" b="0" i="0" cap="none" baseline="0">
                <a:solidFill>
                  <a:schemeClr val="tx1"/>
                </a:solidFill>
                <a:latin typeface="Helvetica LT Std Light" panose="020B0403020202020204" pitchFamily="34" charset="0"/>
                <a:ea typeface="Helvetica LT Std Light" panose="020B0403020202020204" pitchFamily="34" charset="0"/>
                <a:cs typeface="Helvetic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err="1"/>
              <a:t>Subheadline</a:t>
            </a:r>
            <a:endParaRPr lang="en-US" dirty="0"/>
          </a:p>
        </p:txBody>
      </p:sp>
      <p:cxnSp>
        <p:nvCxnSpPr>
          <p:cNvPr id="8" name="Straight Connector 7"/>
          <p:cNvCxnSpPr/>
          <p:nvPr/>
        </p:nvCxnSpPr>
        <p:spPr>
          <a:xfrm>
            <a:off x="1130121" y="3094942"/>
            <a:ext cx="68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ate Placeholder 3"/>
          <p:cNvSpPr txBox="1">
            <a:spLocks/>
          </p:cNvSpPr>
          <p:nvPr/>
        </p:nvSpPr>
        <p:spPr>
          <a:xfrm>
            <a:off x="1130121" y="3243923"/>
            <a:ext cx="6858000"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FCB3A-0DC9-274B-A05A-4D1DBAF0DA69}" type="datetime1">
              <a:rPr lang="en-US" sz="900" b="0" i="0" smtClean="0">
                <a:latin typeface="Helvetica LT Std Light" charset="0"/>
                <a:ea typeface="Helvetica LT Std Light" charset="0"/>
                <a:cs typeface="Helvetica LT Std Light" charset="0"/>
              </a:rPr>
              <a:pPr/>
              <a:t>5/11/2022</a:t>
            </a:fld>
            <a:endParaRPr lang="en-US" sz="900" b="0" i="0" dirty="0">
              <a:latin typeface="Helvetica LT Std Light" charset="0"/>
              <a:ea typeface="Helvetica LT Std Light" charset="0"/>
              <a:cs typeface="Helvetica LT Std Light"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859" y="1180618"/>
            <a:ext cx="699918" cy="699918"/>
          </a:xfrm>
          <a:prstGeom prst="rect">
            <a:avLst/>
          </a:prstGeom>
        </p:spPr>
      </p:pic>
      <p:cxnSp>
        <p:nvCxnSpPr>
          <p:cNvPr id="10" name="Straight Connector 9"/>
          <p:cNvCxnSpPr/>
          <p:nvPr userDrawn="1"/>
        </p:nvCxnSpPr>
        <p:spPr>
          <a:xfrm>
            <a:off x="1130121" y="3094942"/>
            <a:ext cx="68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Date Placeholder 3"/>
          <p:cNvSpPr txBox="1">
            <a:spLocks/>
          </p:cNvSpPr>
          <p:nvPr userDrawn="1"/>
        </p:nvSpPr>
        <p:spPr>
          <a:xfrm>
            <a:off x="1130121" y="3243923"/>
            <a:ext cx="6858000"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FCB3A-0DC9-274B-A05A-4D1DBAF0DA69}" type="datetime1">
              <a:rPr lang="en-US" sz="900" b="0" i="0" smtClean="0">
                <a:latin typeface="Helvetica LT Std Light" charset="0"/>
                <a:ea typeface="Helvetica LT Std Light" charset="0"/>
                <a:cs typeface="Helvetica LT Std Light" charset="0"/>
              </a:rPr>
              <a:pPr/>
              <a:t>5/11/2022</a:t>
            </a:fld>
            <a:endParaRPr lang="en-US" sz="900" b="0" i="0" dirty="0">
              <a:latin typeface="Helvetica LT Std Light" charset="0"/>
              <a:ea typeface="Helvetica LT Std Light" charset="0"/>
              <a:cs typeface="Helvetica LT Std Light"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859" y="1180618"/>
            <a:ext cx="699918" cy="699918"/>
          </a:xfrm>
          <a:prstGeom prst="rect">
            <a:avLst/>
          </a:prstGeom>
        </p:spPr>
      </p:pic>
    </p:spTree>
    <p:extLst>
      <p:ext uri="{BB962C8B-B14F-4D97-AF65-F5344CB8AC3E}">
        <p14:creationId xmlns:p14="http://schemas.microsoft.com/office/powerpoint/2010/main" val="18735388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1620" userDrawn="1">
          <p15:clr>
            <a:srgbClr val="FBAE40"/>
          </p15:clr>
        </p15:guide>
        <p15:guide id="4"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o Conten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274843" y="362299"/>
            <a:ext cx="8295946" cy="602163"/>
          </a:xfrm>
        </p:spPr>
        <p:txBody>
          <a:bodyPr>
            <a:normAutofit/>
          </a:bodyPr>
          <a:lstStyle>
            <a:lvl1pPr>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2" name="Title 1"/>
          <p:cNvSpPr>
            <a:spLocks noGrp="1"/>
          </p:cNvSpPr>
          <p:nvPr>
            <p:ph type="title" hasCustomPrompt="1"/>
          </p:nvPr>
        </p:nvSpPr>
        <p:spPr>
          <a:xfrm>
            <a:off x="984340" y="603070"/>
            <a:ext cx="7886700" cy="501896"/>
          </a:xfrm>
        </p:spPr>
        <p:txBody>
          <a:bodyPr anchor="t" anchorCtr="0">
            <a:normAutofit/>
          </a:bodyPr>
          <a:lstStyle>
            <a:lvl1pPr>
              <a:defRPr sz="225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4"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19" name="Date Placeholder 3"/>
          <p:cNvSpPr>
            <a:spLocks noGrp="1"/>
          </p:cNvSpPr>
          <p:nvPr>
            <p:ph type="dt" sz="half" idx="10"/>
          </p:nvPr>
        </p:nvSpPr>
        <p:spPr>
          <a:xfrm>
            <a:off x="868680" y="4738046"/>
            <a:ext cx="813784" cy="273844"/>
          </a:xfrm>
          <a:prstGeom prst="rect">
            <a:avLst/>
          </a:prstGeom>
        </p:spPr>
        <p:txBody>
          <a:bodyPr anchor="ctr" anchorCtr="0"/>
          <a:lstStyle>
            <a:lvl1pPr>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6936036E-CDBF-4390-89C1-8B1F658F7E02}" type="datetime1">
              <a:rPr lang="en-US" smtClean="0"/>
              <a:t>5/11/2022</a:t>
            </a:fld>
            <a:endParaRPr lang="en-US" dirty="0"/>
          </a:p>
        </p:txBody>
      </p:sp>
      <p:cxnSp>
        <p:nvCxnSpPr>
          <p:cNvPr id="20" name="Straight Connector 19"/>
          <p:cNvCxnSpPr/>
          <p:nvPr userDrawn="1"/>
        </p:nvCxnSpPr>
        <p:spPr>
          <a:xfrm>
            <a:off x="1682464" y="4737313"/>
            <a:ext cx="0" cy="273844"/>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4"/>
          <p:cNvSpPr>
            <a:spLocks noGrp="1"/>
          </p:cNvSpPr>
          <p:nvPr>
            <p:ph type="ftr" sz="quarter" idx="11"/>
          </p:nvPr>
        </p:nvSpPr>
        <p:spPr>
          <a:xfrm>
            <a:off x="1687544" y="4738046"/>
            <a:ext cx="6677505" cy="273844"/>
          </a:xfrm>
          <a:prstGeom prst="rect">
            <a:avLst/>
          </a:prstGeom>
        </p:spPr>
        <p:txBody>
          <a:bodyPr anchor="ctr" anchorCtr="0"/>
          <a:lstStyle>
            <a:lvl1pPr algn="l">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r>
              <a:rPr lang="en-US"/>
              <a:t>Xtreme Vehicle Care Program</a:t>
            </a:r>
            <a:endParaRPr lang="en-US" dirty="0"/>
          </a:p>
        </p:txBody>
      </p:sp>
    </p:spTree>
    <p:extLst>
      <p:ext uri="{BB962C8B-B14F-4D97-AF65-F5344CB8AC3E}">
        <p14:creationId xmlns:p14="http://schemas.microsoft.com/office/powerpoint/2010/main" val="1921562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Footer">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7"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18" name="Date Placeholder 3"/>
          <p:cNvSpPr>
            <a:spLocks noGrp="1"/>
          </p:cNvSpPr>
          <p:nvPr>
            <p:ph type="dt" sz="half" idx="10"/>
          </p:nvPr>
        </p:nvSpPr>
        <p:spPr>
          <a:xfrm>
            <a:off x="868680" y="4738046"/>
            <a:ext cx="815339" cy="273844"/>
          </a:xfrm>
          <a:prstGeom prst="rect">
            <a:avLst/>
          </a:prstGeom>
        </p:spPr>
        <p:txBody>
          <a:bodyPr anchor="ctr" anchorCtr="0"/>
          <a:lstStyle>
            <a:lvl1pPr>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4F5FB590-0044-4EFC-8C25-A7050611AD08}" type="datetime1">
              <a:rPr lang="en-US" smtClean="0"/>
              <a:t>5/11/2022</a:t>
            </a:fld>
            <a:endParaRPr lang="en-US" dirty="0"/>
          </a:p>
        </p:txBody>
      </p:sp>
      <p:cxnSp>
        <p:nvCxnSpPr>
          <p:cNvPr id="19" name="Straight Connector 18"/>
          <p:cNvCxnSpPr/>
          <p:nvPr userDrawn="1"/>
        </p:nvCxnSpPr>
        <p:spPr>
          <a:xfrm>
            <a:off x="1682464" y="4737313"/>
            <a:ext cx="0" cy="273844"/>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1687544" y="4738046"/>
            <a:ext cx="6677505" cy="273844"/>
          </a:xfrm>
          <a:prstGeom prst="rect">
            <a:avLst/>
          </a:prstGeom>
        </p:spPr>
        <p:txBody>
          <a:bodyPr anchor="ctr" anchorCtr="0"/>
          <a:lstStyle>
            <a:lvl1pPr algn="l">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r>
              <a:rPr lang="en-US"/>
              <a:t>Xtreme Vehicle Care Program</a:t>
            </a:r>
            <a:endParaRPr lang="en-US" dirty="0"/>
          </a:p>
        </p:txBody>
      </p:sp>
    </p:spTree>
    <p:extLst>
      <p:ext uri="{BB962C8B-B14F-4D97-AF65-F5344CB8AC3E}">
        <p14:creationId xmlns:p14="http://schemas.microsoft.com/office/powerpoint/2010/main" val="51349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1">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p:cNvSpPr txBox="1"/>
          <p:nvPr/>
        </p:nvSpPr>
        <p:spPr>
          <a:xfrm>
            <a:off x="0" y="-605828"/>
            <a:ext cx="2660756" cy="4708853"/>
          </a:xfrm>
          <a:prstGeom prst="rect">
            <a:avLst/>
          </a:prstGeom>
          <a:noFill/>
        </p:spPr>
        <p:txBody>
          <a:bodyPr wrap="square" rtlCol="0">
            <a:spAutoFit/>
          </a:bodyPr>
          <a:lstStyle/>
          <a:p>
            <a:r>
              <a:rPr lang="en-US" sz="29999" b="1" i="0" dirty="0">
                <a:solidFill>
                  <a:schemeClr val="tx1">
                    <a:alpha val="50000"/>
                  </a:schemeClr>
                </a:solidFill>
                <a:latin typeface="Helvetica" charset="0"/>
                <a:ea typeface="Helvetica" charset="0"/>
                <a:cs typeface="Helvetica" charset="0"/>
              </a:rPr>
              <a:t>“</a:t>
            </a:r>
          </a:p>
        </p:txBody>
      </p:sp>
      <p:sp>
        <p:nvSpPr>
          <p:cNvPr id="9" name="TextBox 8"/>
          <p:cNvSpPr txBox="1"/>
          <p:nvPr/>
        </p:nvSpPr>
        <p:spPr>
          <a:xfrm>
            <a:off x="6922170" y="2800551"/>
            <a:ext cx="2660756" cy="4708853"/>
          </a:xfrm>
          <a:prstGeom prst="rect">
            <a:avLst/>
          </a:prstGeom>
          <a:noFill/>
        </p:spPr>
        <p:txBody>
          <a:bodyPr wrap="square" rtlCol="0">
            <a:spAutoFit/>
          </a:bodyPr>
          <a:lstStyle/>
          <a:p>
            <a:r>
              <a:rPr lang="en-US" sz="29999" b="1" i="0" dirty="0">
                <a:solidFill>
                  <a:schemeClr val="tx1">
                    <a:alpha val="50000"/>
                  </a:schemeClr>
                </a:solidFill>
                <a:latin typeface="Helvetica" charset="0"/>
                <a:ea typeface="Helvetica" charset="0"/>
                <a:cs typeface="Helvetica" charset="0"/>
              </a:rPr>
              <a:t>”</a:t>
            </a:r>
          </a:p>
        </p:txBody>
      </p:sp>
      <p:sp>
        <p:nvSpPr>
          <p:cNvPr id="5" name="Text Placeholder 3"/>
          <p:cNvSpPr>
            <a:spLocks noGrp="1"/>
          </p:cNvSpPr>
          <p:nvPr>
            <p:ph type="body" sz="quarter" idx="12" hasCustomPrompt="1"/>
          </p:nvPr>
        </p:nvSpPr>
        <p:spPr>
          <a:xfrm>
            <a:off x="613955" y="457200"/>
            <a:ext cx="8087723" cy="4208112"/>
          </a:xfrm>
        </p:spPr>
        <p:txBody>
          <a:bodyPr lIns="91440" anchor="ctr" anchorCtr="0"/>
          <a:lstStyle>
            <a:lvl1pPr marL="0" indent="0" algn="ctr">
              <a:tabLst/>
              <a:defRPr sz="3000" b="0" i="0" cap="none" baseline="0">
                <a:solidFill>
                  <a:schemeClr val="tx1"/>
                </a:solidFill>
                <a:latin typeface="Gotham Bold" panose="02000803030000020004" pitchFamily="2" charset="0"/>
                <a:ea typeface="Gotham Bold" panose="02000803030000020004" pitchFamily="2" charset="0"/>
                <a:cs typeface="Gotham Bold" panose="02000803030000020004" pitchFamily="2" charset="0"/>
              </a:defRPr>
            </a:lvl1pPr>
            <a:lvl2pPr marL="9525" marR="0" indent="0" algn="ctr" defTabSz="685783" rtl="0" eaLnBrk="1" fontAlgn="auto" latinLnBrk="0" hangingPunct="1">
              <a:lnSpc>
                <a:spcPct val="90000"/>
              </a:lnSpc>
              <a:spcBef>
                <a:spcPts val="375"/>
              </a:spcBef>
              <a:spcAft>
                <a:spcPts val="375"/>
              </a:spcAft>
              <a:buClrTx/>
              <a:buSzTx/>
              <a:buFont typeface="Arial" panose="020B0604020202020204" pitchFamily="34" charset="0"/>
              <a:buNone/>
              <a:tabLst/>
              <a:defRPr sz="1200" b="0" i="0" cap="none" spc="0" baseline="0">
                <a:solidFill>
                  <a:schemeClr val="tx1"/>
                </a:solidFill>
                <a:latin typeface="Helvetica LT Std Light" charset="0"/>
                <a:ea typeface="Helvetica LT Std Light" charset="0"/>
                <a:cs typeface="Helvetica LT Std Light" charset="0"/>
              </a:defRPr>
            </a:lvl2pPr>
            <a:lvl3pPr marL="0" indent="0">
              <a:spcBef>
                <a:spcPts val="750"/>
              </a:spcBef>
              <a:spcAft>
                <a:spcPts val="0"/>
              </a:spcAft>
              <a:buFontTx/>
              <a:buNone/>
              <a:tabLst/>
              <a:defRPr sz="1200" b="0" i="0" cap="none" spc="0" baseline="0">
                <a:solidFill>
                  <a:schemeClr val="tx2">
                    <a:lumMod val="40000"/>
                    <a:lumOff val="60000"/>
                  </a:schemeClr>
                </a:solidFill>
                <a:latin typeface="Helvetica LT Std Light" charset="0"/>
                <a:ea typeface="Helvetica LT Std Light" charset="0"/>
                <a:cs typeface="Helvetica LT Std Light" charset="0"/>
              </a:defRPr>
            </a:lvl3pPr>
            <a:lvl4pPr marL="0" indent="0">
              <a:spcBef>
                <a:spcPts val="375"/>
              </a:spcBef>
              <a:spcAft>
                <a:spcPts val="1500"/>
              </a:spcAft>
              <a:buNone/>
              <a:tabLst/>
              <a:defRPr sz="3300" b="1" i="0" cap="all" spc="0" baseline="0">
                <a:solidFill>
                  <a:schemeClr val="tx2">
                    <a:lumMod val="40000"/>
                    <a:lumOff val="60000"/>
                  </a:schemeClr>
                </a:solidFill>
                <a:latin typeface="Helvetica LT Std Black Condensed" charset="0"/>
                <a:ea typeface="Helvetica LT Std Black Condensed" charset="0"/>
                <a:cs typeface="Helvetica LT Std Black Condensed" charset="0"/>
              </a:defRPr>
            </a:lvl4pPr>
          </a:lstStyle>
          <a:p>
            <a:pPr lvl="0"/>
            <a:r>
              <a:rPr lang="en-US" dirty="0"/>
              <a:t>This is a quote</a:t>
            </a:r>
          </a:p>
        </p:txBody>
      </p:sp>
      <p:sp>
        <p:nvSpPr>
          <p:cNvPr id="8" name="Text Placeholder 7"/>
          <p:cNvSpPr>
            <a:spLocks noGrp="1"/>
          </p:cNvSpPr>
          <p:nvPr>
            <p:ph type="body" sz="quarter" idx="14" hasCustomPrompt="1"/>
          </p:nvPr>
        </p:nvSpPr>
        <p:spPr>
          <a:xfrm>
            <a:off x="244709" y="4320540"/>
            <a:ext cx="5890940" cy="585517"/>
          </a:xfrm>
        </p:spPr>
        <p:txBody>
          <a:bodyPr anchor="b" anchorCtr="0">
            <a:normAutofit/>
          </a:bodyPr>
          <a:lstStyle>
            <a:lvl1pPr>
              <a:defRPr sz="1200" b="1" i="0">
                <a:solidFill>
                  <a:schemeClr val="tx1"/>
                </a:solidFill>
                <a:latin typeface="Gotham" charset="0"/>
                <a:ea typeface="Gotham" charset="0"/>
                <a:cs typeface="Gotham" charset="0"/>
              </a:defRPr>
            </a:lvl1pPr>
          </a:lstStyle>
          <a:p>
            <a:pPr lvl="0"/>
            <a:r>
              <a:rPr lang="en-US" dirty="0"/>
              <a:t>This is the author</a:t>
            </a:r>
          </a:p>
        </p:txBody>
      </p:sp>
    </p:spTree>
    <p:extLst>
      <p:ext uri="{BB962C8B-B14F-4D97-AF65-F5344CB8AC3E}">
        <p14:creationId xmlns:p14="http://schemas.microsoft.com/office/powerpoint/2010/main" val="39223430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1620" userDrawn="1">
          <p15:clr>
            <a:srgbClr val="FBAE40"/>
          </p15:clr>
        </p15:guide>
        <p15:guide id="4"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685800" y="612843"/>
            <a:ext cx="7772400" cy="3707697"/>
          </a:xfrm>
          <a:ln w="63500">
            <a:solidFill>
              <a:schemeClr val="tx1"/>
            </a:solidFill>
          </a:ln>
        </p:spPr>
        <p:txBody>
          <a:bodyPr anchor="ctr" anchorCtr="1">
            <a:normAutofit/>
          </a:bodyPr>
          <a:lstStyle>
            <a:lvl1pPr algn="ctr">
              <a:defRPr sz="3000" b="0" i="0">
                <a:latin typeface="Gotham Bold" panose="02000803030000020004" pitchFamily="2" charset="0"/>
                <a:ea typeface="Gotham Bold" panose="02000803030000020004" pitchFamily="2" charset="0"/>
                <a:cs typeface="Gotham Bold" panose="02000803030000020004" pitchFamily="2" charset="0"/>
              </a:defRPr>
            </a:lvl1pPr>
          </a:lstStyle>
          <a:p>
            <a:r>
              <a:rPr lang="en-US" dirty="0"/>
              <a:t>This is a quote.</a:t>
            </a:r>
          </a:p>
        </p:txBody>
      </p:sp>
      <p:sp>
        <p:nvSpPr>
          <p:cNvPr id="3" name="Text Placeholder 7"/>
          <p:cNvSpPr>
            <a:spLocks noGrp="1"/>
          </p:cNvSpPr>
          <p:nvPr>
            <p:ph type="body" sz="quarter" idx="14" hasCustomPrompt="1"/>
          </p:nvPr>
        </p:nvSpPr>
        <p:spPr>
          <a:xfrm>
            <a:off x="614363" y="4320540"/>
            <a:ext cx="5890940" cy="585517"/>
          </a:xfrm>
        </p:spPr>
        <p:txBody>
          <a:bodyPr anchor="b" anchorCtr="0">
            <a:normAutofit/>
          </a:bodyPr>
          <a:lstStyle>
            <a:lvl1pPr>
              <a:defRPr sz="1200" b="0" i="0">
                <a:solidFill>
                  <a:schemeClr val="tx1"/>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This is the author</a:t>
            </a:r>
          </a:p>
        </p:txBody>
      </p:sp>
    </p:spTree>
    <p:extLst>
      <p:ext uri="{BB962C8B-B14F-4D97-AF65-F5344CB8AC3E}">
        <p14:creationId xmlns:p14="http://schemas.microsoft.com/office/powerpoint/2010/main" val="39367048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1620" userDrawn="1">
          <p15:clr>
            <a:srgbClr val="FBAE40"/>
          </p15:clr>
        </p15:guide>
        <p15:guide id="4"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ull Media">
    <p:spTree>
      <p:nvGrpSpPr>
        <p:cNvPr id="1" name=""/>
        <p:cNvGrpSpPr/>
        <p:nvPr/>
      </p:nvGrpSpPr>
      <p:grpSpPr>
        <a:xfrm>
          <a:off x="0" y="0"/>
          <a:ext cx="0" cy="0"/>
          <a:chOff x="0" y="0"/>
          <a:chExt cx="0" cy="0"/>
        </a:xfrm>
      </p:grpSpPr>
      <p:sp>
        <p:nvSpPr>
          <p:cNvPr id="4" name="Content Placeholder 2"/>
          <p:cNvSpPr>
            <a:spLocks noGrp="1"/>
          </p:cNvSpPr>
          <p:nvPr>
            <p:ph sz="quarter" idx="14" hasCustomPrompt="1"/>
          </p:nvPr>
        </p:nvSpPr>
        <p:spPr>
          <a:xfrm>
            <a:off x="0" y="0"/>
            <a:ext cx="9144000" cy="5143500"/>
          </a:xfrm>
        </p:spPr>
        <p:txBody>
          <a:bodyPr anchor="ctr" anchorCtr="0"/>
          <a:lstStyle>
            <a:lvl1pPr algn="ctr">
              <a:defRPr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Tree>
    <p:extLst>
      <p:ext uri="{BB962C8B-B14F-4D97-AF65-F5344CB8AC3E}">
        <p14:creationId xmlns:p14="http://schemas.microsoft.com/office/powerpoint/2010/main" val="2032621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ull Media- Color Border">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4" hasCustomPrompt="1"/>
          </p:nvPr>
        </p:nvSpPr>
        <p:spPr>
          <a:xfrm>
            <a:off x="510990" y="558055"/>
            <a:ext cx="8104350" cy="4020671"/>
          </a:xfrm>
        </p:spPr>
        <p:txBody>
          <a:bodyPr anchor="ctr" anchorCtr="0"/>
          <a:lstStyle>
            <a:lvl1pPr algn="ctr">
              <a:defRPr b="0" i="0">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Tree>
    <p:extLst>
      <p:ext uri="{BB962C8B-B14F-4D97-AF65-F5344CB8AC3E}">
        <p14:creationId xmlns:p14="http://schemas.microsoft.com/office/powerpoint/2010/main" val="172790837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ull Media- Dark Boarder">
    <p:bg>
      <p:bgPr>
        <a:solidFill>
          <a:schemeClr val="accent6">
            <a:lumMod val="5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4" hasCustomPrompt="1"/>
          </p:nvPr>
        </p:nvSpPr>
        <p:spPr>
          <a:xfrm>
            <a:off x="510990" y="558055"/>
            <a:ext cx="8104350" cy="4020671"/>
          </a:xfrm>
        </p:spPr>
        <p:txBody>
          <a:bodyPr anchor="ctr" anchorCtr="0"/>
          <a:lstStyle>
            <a:lvl1pPr algn="ctr">
              <a:defRPr b="0" i="0">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Tree>
    <p:extLst>
      <p:ext uri="{BB962C8B-B14F-4D97-AF65-F5344CB8AC3E}">
        <p14:creationId xmlns:p14="http://schemas.microsoft.com/office/powerpoint/2010/main" val="91665075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hart Stylin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274843" y="342915"/>
            <a:ext cx="8295946" cy="602163"/>
          </a:xfrm>
        </p:spPr>
        <p:txBody>
          <a:bodyPr>
            <a:normAutofit/>
          </a:bodyPr>
          <a:lstStyle>
            <a:lvl1pPr>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Chart </a:t>
            </a:r>
            <a:r>
              <a:rPr lang="en-US" dirty="0" err="1"/>
              <a:t>syling</a:t>
            </a:r>
            <a:endParaRPr lang="en-US" dirty="0"/>
          </a:p>
        </p:txBody>
      </p:sp>
      <p:sp>
        <p:nvSpPr>
          <p:cNvPr id="2" name="Title 1"/>
          <p:cNvSpPr>
            <a:spLocks noGrp="1"/>
          </p:cNvSpPr>
          <p:nvPr>
            <p:ph type="title" hasCustomPrompt="1"/>
          </p:nvPr>
        </p:nvSpPr>
        <p:spPr>
          <a:xfrm>
            <a:off x="984340" y="618283"/>
            <a:ext cx="7886700" cy="659783"/>
          </a:xfrm>
        </p:spPr>
        <p:txBody>
          <a:bodyPr anchor="t" anchorCtr="0">
            <a:normAutofit/>
          </a:bodyPr>
          <a:lstStyle>
            <a:lvl1pPr>
              <a:defRPr sz="2250" b="0" i="0" cap="all" baseline="0">
                <a:solidFill>
                  <a:schemeClr val="accent3"/>
                </a:solidFill>
                <a:latin typeface="Gotham Bold" charset="0"/>
                <a:ea typeface="Gotham Bold" charset="0"/>
                <a:cs typeface="Gotham Bold" charset="0"/>
              </a:defRPr>
            </a:lvl1pPr>
          </a:lstStyle>
          <a:p>
            <a:r>
              <a:rPr lang="en-US" dirty="0"/>
              <a:t>Copy/paste chart from </a:t>
            </a:r>
            <a:br>
              <a:rPr lang="en-US" dirty="0"/>
            </a:br>
            <a:r>
              <a:rPr lang="en-US" dirty="0"/>
              <a:t>master slides</a:t>
            </a:r>
          </a:p>
        </p:txBody>
      </p:sp>
      <p:graphicFrame>
        <p:nvGraphicFramePr>
          <p:cNvPr id="14" name="Content Placeholder 7"/>
          <p:cNvGraphicFramePr>
            <a:graphicFrameLocks/>
          </p:cNvGraphicFramePr>
          <p:nvPr>
            <p:extLst>
              <p:ext uri="{D42A27DB-BD31-4B8C-83A1-F6EECF244321}">
                <p14:modId xmlns:p14="http://schemas.microsoft.com/office/powerpoint/2010/main" val="4060687839"/>
              </p:ext>
            </p:extLst>
          </p:nvPr>
        </p:nvGraphicFramePr>
        <p:xfrm>
          <a:off x="1092547" y="1634778"/>
          <a:ext cx="7011326" cy="2155020"/>
        </p:xfrm>
        <a:graphic>
          <a:graphicData uri="http://schemas.openxmlformats.org/drawingml/2006/table">
            <a:tbl>
              <a:tblPr firstRow="1" bandRow="1">
                <a:tableStyleId>{F2DE63D5-997A-4646-A377-4702673A728D}</a:tableStyleId>
              </a:tblPr>
              <a:tblGrid>
                <a:gridCol w="1506176">
                  <a:extLst>
                    <a:ext uri="{9D8B030D-6E8A-4147-A177-3AD203B41FA5}">
                      <a16:colId xmlns:a16="http://schemas.microsoft.com/office/drawing/2014/main" val="20000"/>
                    </a:ext>
                  </a:extLst>
                </a:gridCol>
                <a:gridCol w="1676521">
                  <a:extLst>
                    <a:ext uri="{9D8B030D-6E8A-4147-A177-3AD203B41FA5}">
                      <a16:colId xmlns:a16="http://schemas.microsoft.com/office/drawing/2014/main" val="20001"/>
                    </a:ext>
                  </a:extLst>
                </a:gridCol>
                <a:gridCol w="1249735">
                  <a:extLst>
                    <a:ext uri="{9D8B030D-6E8A-4147-A177-3AD203B41FA5}">
                      <a16:colId xmlns:a16="http://schemas.microsoft.com/office/drawing/2014/main" val="20002"/>
                    </a:ext>
                  </a:extLst>
                </a:gridCol>
                <a:gridCol w="828475">
                  <a:extLst>
                    <a:ext uri="{9D8B030D-6E8A-4147-A177-3AD203B41FA5}">
                      <a16:colId xmlns:a16="http://schemas.microsoft.com/office/drawing/2014/main" val="20003"/>
                    </a:ext>
                  </a:extLst>
                </a:gridCol>
                <a:gridCol w="1750419">
                  <a:extLst>
                    <a:ext uri="{9D8B030D-6E8A-4147-A177-3AD203B41FA5}">
                      <a16:colId xmlns:a16="http://schemas.microsoft.com/office/drawing/2014/main" val="20004"/>
                    </a:ext>
                  </a:extLst>
                </a:gridCol>
              </a:tblGrid>
              <a:tr h="364584">
                <a:tc>
                  <a:txBody>
                    <a:bodyPr/>
                    <a:lstStyle/>
                    <a:p>
                      <a:r>
                        <a:rPr lang="en-US" sz="1000" b="0" i="0" dirty="0">
                          <a:latin typeface="Helvetica LT Std Light" panose="020B0403020202020204" pitchFamily="34" charset="0"/>
                          <a:ea typeface="Helvetica" charset="0"/>
                          <a:cs typeface="Helvetica" charset="0"/>
                        </a:rPr>
                        <a:t>PART</a:t>
                      </a:r>
                      <a:r>
                        <a:rPr lang="en-US" sz="1000" b="0" i="0" baseline="0" dirty="0">
                          <a:latin typeface="Helvetica LT Std Light" panose="020B0403020202020204" pitchFamily="34" charset="0"/>
                          <a:ea typeface="Helvetica" charset="0"/>
                          <a:cs typeface="Helvetica" charset="0"/>
                        </a:rPr>
                        <a:t> CODE</a:t>
                      </a:r>
                      <a:endParaRPr lang="en-US" sz="1000" b="0" i="0" dirty="0">
                        <a:latin typeface="Helvetica LT Std Light" panose="020B0403020202020204" pitchFamily="34" charset="0"/>
                        <a:ea typeface="Helvetica" charset="0"/>
                        <a:cs typeface="Helvetica"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r>
                        <a:rPr lang="en-US" sz="1000" b="0" i="0" dirty="0">
                          <a:latin typeface="Helvetica LT Std Light" panose="020B0403020202020204" pitchFamily="34" charset="0"/>
                          <a:ea typeface="Helvetica" charset="0"/>
                          <a:cs typeface="Helvetica" charset="0"/>
                        </a:rPr>
                        <a:t>DESCRIPTION</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r>
                        <a:rPr lang="en-US" sz="1000" b="0" i="0" dirty="0">
                          <a:latin typeface="Helvetica LT Std Light" panose="020B0403020202020204" pitchFamily="34" charset="0"/>
                          <a:ea typeface="Helvetica" charset="0"/>
                          <a:cs typeface="Helvetica" charset="0"/>
                        </a:rPr>
                        <a:t>PRICE</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r>
                        <a:rPr lang="en-US" sz="1000" b="0" i="0" dirty="0">
                          <a:latin typeface="Helvetica LT Std Light" panose="020B0403020202020204" pitchFamily="34" charset="0"/>
                          <a:ea typeface="Helvetica" charset="0"/>
                          <a:cs typeface="Helvetica" charset="0"/>
                        </a:rPr>
                        <a:t>POINTS</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r>
                        <a:rPr lang="en-US" sz="1000" b="0" i="0" dirty="0">
                          <a:latin typeface="Helvetica LT Std Light" panose="020B0403020202020204" pitchFamily="34" charset="0"/>
                          <a:ea typeface="Helvetica" charset="0"/>
                          <a:cs typeface="Helvetica" charset="0"/>
                        </a:rPr>
                        <a:t>STATUS</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356463">
                <a:tc>
                  <a:txBody>
                    <a:bodyPr/>
                    <a:lstStyle/>
                    <a:p>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000" b="0" dirty="0" err="1">
                          <a:latin typeface="Helvetica LT Std Light" panose="020B0403020202020204" pitchFamily="34" charset="0"/>
                        </a:rPr>
                        <a:t>VersaFill</a:t>
                      </a:r>
                      <a:r>
                        <a:rPr lang="en-US" sz="1000" b="0" baseline="0" dirty="0">
                          <a:latin typeface="Helvetica LT Std Light" panose="020B0403020202020204" pitchFamily="34" charset="0"/>
                        </a:rPr>
                        <a:t> II (E-Gap)</a:t>
                      </a:r>
                      <a:endParaRPr lang="en-US" sz="1000" b="0" dirty="0">
                        <a:latin typeface="Helvetica LT Std Light" panose="020B0403020202020204" pitchFamily="34"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0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0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3564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000" b="0" dirty="0" err="1">
                          <a:latin typeface="Helvetica LT Std Light" panose="020B0403020202020204" pitchFamily="34" charset="0"/>
                        </a:rPr>
                        <a:t>VersaFill</a:t>
                      </a:r>
                      <a:r>
                        <a:rPr lang="en-US" sz="1000" b="0" baseline="0" dirty="0">
                          <a:latin typeface="Helvetica LT Std Light" panose="020B0403020202020204" pitchFamily="34" charset="0"/>
                        </a:rPr>
                        <a:t> II (Air-Gap)</a:t>
                      </a:r>
                      <a:endParaRPr lang="en-US" sz="1000" b="0" dirty="0">
                        <a:latin typeface="Helvetica LT Std Light" panose="020B0403020202020204" pitchFamily="34"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0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0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r h="3564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000" b="0" dirty="0" err="1">
                          <a:latin typeface="Helvetica LT Std Light" panose="020B0403020202020204" pitchFamily="34" charset="0"/>
                        </a:rPr>
                        <a:t>VersaFill</a:t>
                      </a:r>
                      <a:r>
                        <a:rPr lang="en-US" sz="1000" b="0" baseline="0" dirty="0">
                          <a:latin typeface="Helvetica LT Std Light" panose="020B0403020202020204" pitchFamily="34" charset="0"/>
                        </a:rPr>
                        <a:t> II (Mass)</a:t>
                      </a:r>
                      <a:endParaRPr lang="en-US" sz="1000" b="0" dirty="0">
                        <a:latin typeface="Helvetica LT Std Light" panose="020B0403020202020204" pitchFamily="34"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0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0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3564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000" b="0" dirty="0" err="1">
                          <a:latin typeface="Helvetica LT Std Light" panose="020B0403020202020204" pitchFamily="34" charset="0"/>
                        </a:rPr>
                        <a:t>VersaFill</a:t>
                      </a:r>
                      <a:r>
                        <a:rPr lang="en-US" sz="1000" b="0" baseline="0" dirty="0">
                          <a:latin typeface="Helvetica LT Std Light" panose="020B0403020202020204" pitchFamily="34" charset="0"/>
                        </a:rPr>
                        <a:t> II (E-Gap)</a:t>
                      </a:r>
                      <a:endParaRPr lang="en-US" sz="1000" b="0" dirty="0">
                        <a:latin typeface="Helvetica LT Std Light" panose="020B0403020202020204" pitchFamily="34"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0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0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r h="3645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000" b="0" dirty="0" err="1">
                          <a:latin typeface="Helvetica LT Std Light" panose="020B0403020202020204" pitchFamily="34" charset="0"/>
                        </a:rPr>
                        <a:t>VersaFill</a:t>
                      </a:r>
                      <a:r>
                        <a:rPr lang="en-US" sz="1000" b="0" baseline="0" dirty="0">
                          <a:latin typeface="Helvetica LT Std Light" panose="020B0403020202020204" pitchFamily="34" charset="0"/>
                        </a:rPr>
                        <a:t> II (Air Gap)</a:t>
                      </a:r>
                      <a:endParaRPr lang="en-US" sz="1000" b="0" dirty="0">
                        <a:latin typeface="Helvetica LT Std Light" panose="020B0403020202020204" pitchFamily="34"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0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0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5"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22" name="Date Placeholder 3"/>
          <p:cNvSpPr>
            <a:spLocks noGrp="1"/>
          </p:cNvSpPr>
          <p:nvPr>
            <p:ph type="dt" sz="half" idx="10"/>
          </p:nvPr>
        </p:nvSpPr>
        <p:spPr>
          <a:xfrm>
            <a:off x="868680" y="4738046"/>
            <a:ext cx="815339" cy="273844"/>
          </a:xfrm>
          <a:prstGeom prst="rect">
            <a:avLst/>
          </a:prstGeom>
        </p:spPr>
        <p:txBody>
          <a:bodyPr anchor="ctr" anchorCtr="0"/>
          <a:lstStyle>
            <a:lvl1pPr>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73AD9BE8-7136-41F8-8A3D-7ECCE57D17B7}" type="datetime1">
              <a:rPr lang="en-US" smtClean="0"/>
              <a:t>5/11/2022</a:t>
            </a:fld>
            <a:endParaRPr lang="en-US" dirty="0"/>
          </a:p>
        </p:txBody>
      </p:sp>
      <p:cxnSp>
        <p:nvCxnSpPr>
          <p:cNvPr id="23" name="Straight Connector 22"/>
          <p:cNvCxnSpPr/>
          <p:nvPr userDrawn="1"/>
        </p:nvCxnSpPr>
        <p:spPr>
          <a:xfrm>
            <a:off x="1682464" y="4737313"/>
            <a:ext cx="0" cy="273844"/>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Footer Placeholder 4"/>
          <p:cNvSpPr>
            <a:spLocks noGrp="1"/>
          </p:cNvSpPr>
          <p:nvPr>
            <p:ph type="ftr" sz="quarter" idx="11"/>
          </p:nvPr>
        </p:nvSpPr>
        <p:spPr>
          <a:xfrm>
            <a:off x="1687544" y="4738046"/>
            <a:ext cx="6677505" cy="273844"/>
          </a:xfrm>
          <a:prstGeom prst="rect">
            <a:avLst/>
          </a:prstGeom>
        </p:spPr>
        <p:txBody>
          <a:bodyPr anchor="ctr" anchorCtr="0"/>
          <a:lstStyle>
            <a:lvl1pPr algn="l">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r>
              <a:rPr lang="en-US"/>
              <a:t>Xtreme Vehicle Care Program</a:t>
            </a:r>
            <a:endParaRPr lang="en-US" dirty="0"/>
          </a:p>
        </p:txBody>
      </p:sp>
    </p:spTree>
    <p:extLst>
      <p:ext uri="{BB962C8B-B14F-4D97-AF65-F5344CB8AC3E}">
        <p14:creationId xmlns:p14="http://schemas.microsoft.com/office/powerpoint/2010/main" val="1516355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150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hart Stylin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274843" y="469376"/>
            <a:ext cx="8295946" cy="602163"/>
          </a:xfrm>
        </p:spPr>
        <p:txBody>
          <a:bodyPr>
            <a:noAutofit/>
          </a:bodyPr>
          <a:lstStyle>
            <a:lvl1pPr>
              <a:defRPr sz="5250" b="1"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Chart </a:t>
            </a:r>
            <a:r>
              <a:rPr lang="en-US" dirty="0" err="1"/>
              <a:t>syling</a:t>
            </a:r>
            <a:endParaRPr lang="en-US" dirty="0"/>
          </a:p>
        </p:txBody>
      </p:sp>
      <p:sp>
        <p:nvSpPr>
          <p:cNvPr id="2" name="Title 1"/>
          <p:cNvSpPr>
            <a:spLocks noGrp="1"/>
          </p:cNvSpPr>
          <p:nvPr>
            <p:ph type="title" hasCustomPrompt="1"/>
          </p:nvPr>
        </p:nvSpPr>
        <p:spPr>
          <a:xfrm>
            <a:off x="984340" y="775295"/>
            <a:ext cx="7886700" cy="659783"/>
          </a:xfrm>
        </p:spPr>
        <p:txBody>
          <a:bodyPr anchor="t" anchorCtr="0">
            <a:normAutofit/>
          </a:bodyPr>
          <a:lstStyle>
            <a:lvl1pPr>
              <a:defRPr sz="2250" b="0" i="0" cap="all" baseline="0">
                <a:solidFill>
                  <a:schemeClr val="accent3"/>
                </a:solidFill>
                <a:latin typeface="Gotham Bold" charset="0"/>
                <a:ea typeface="Gotham Bold" charset="0"/>
                <a:cs typeface="Gotham Bold" charset="0"/>
              </a:defRPr>
            </a:lvl1pPr>
          </a:lstStyle>
          <a:p>
            <a:r>
              <a:rPr lang="en-US" dirty="0"/>
              <a:t>Copy/paste chart from </a:t>
            </a:r>
            <a:br>
              <a:rPr lang="en-US" dirty="0"/>
            </a:br>
            <a:r>
              <a:rPr lang="en-US" dirty="0"/>
              <a:t>master slides</a:t>
            </a:r>
          </a:p>
        </p:txBody>
      </p:sp>
      <p:sp>
        <p:nvSpPr>
          <p:cNvPr id="16" name="Footer Placeholder 4"/>
          <p:cNvSpPr>
            <a:spLocks noGrp="1"/>
          </p:cNvSpPr>
          <p:nvPr>
            <p:ph type="ftr" sz="quarter" idx="11"/>
          </p:nvPr>
        </p:nvSpPr>
        <p:spPr>
          <a:xfrm>
            <a:off x="1626584" y="4738046"/>
            <a:ext cx="6737641" cy="273844"/>
          </a:xfrm>
          <a:prstGeom prst="rect">
            <a:avLst/>
          </a:prstGeom>
        </p:spPr>
        <p:txBody>
          <a:bodyPr anchor="ctr" anchorCtr="0"/>
          <a:lstStyle>
            <a:lvl1pPr algn="l">
              <a:defRPr sz="750" b="0" i="0">
                <a:solidFill>
                  <a:schemeClr val="accent5">
                    <a:lumMod val="50000"/>
                  </a:schemeClr>
                </a:solidFill>
                <a:latin typeface="Helvetica Light" charset="0"/>
                <a:ea typeface="Helvetica Light" charset="0"/>
                <a:cs typeface="Helvetica Light" charset="0"/>
              </a:defRPr>
            </a:lvl1pPr>
          </a:lstStyle>
          <a:p>
            <a:r>
              <a:rPr lang="en-US"/>
              <a:t>Xtreme Vehicle Care Program</a:t>
            </a:r>
            <a:endParaRPr lang="en-US" dirty="0"/>
          </a:p>
        </p:txBody>
      </p:sp>
      <p:sp>
        <p:nvSpPr>
          <p:cNvPr id="17"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825"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18" name="Date Placeholder 3"/>
          <p:cNvSpPr>
            <a:spLocks noGrp="1"/>
          </p:cNvSpPr>
          <p:nvPr>
            <p:ph type="dt" sz="half" idx="10"/>
          </p:nvPr>
        </p:nvSpPr>
        <p:spPr>
          <a:xfrm>
            <a:off x="941609" y="4737313"/>
            <a:ext cx="673100" cy="273844"/>
          </a:xfrm>
          <a:prstGeom prst="rect">
            <a:avLst/>
          </a:prstGeom>
        </p:spPr>
        <p:txBody>
          <a:bodyPr anchor="ctr" anchorCtr="0"/>
          <a:lstStyle>
            <a:lvl1pPr>
              <a:defRPr sz="700" b="0" i="0">
                <a:solidFill>
                  <a:schemeClr val="accent5">
                    <a:lumMod val="50000"/>
                  </a:schemeClr>
                </a:solidFill>
                <a:latin typeface="Helvetica Light" charset="0"/>
                <a:ea typeface="Helvetica Light" charset="0"/>
                <a:cs typeface="Helvetica Light" charset="0"/>
              </a:defRPr>
            </a:lvl1pPr>
          </a:lstStyle>
          <a:p>
            <a:fld id="{1C0F2C96-2760-4D1C-90D4-1FE4A641F4FD}" type="datetime1">
              <a:rPr lang="en-US" smtClean="0"/>
              <a:t>5/11/2022</a:t>
            </a:fld>
            <a:endParaRPr lang="en-US" dirty="0"/>
          </a:p>
        </p:txBody>
      </p:sp>
      <p:cxnSp>
        <p:nvCxnSpPr>
          <p:cNvPr id="19" name="Straight Connector 18"/>
          <p:cNvCxnSpPr/>
          <p:nvPr userDrawn="1"/>
        </p:nvCxnSpPr>
        <p:spPr>
          <a:xfrm>
            <a:off x="1613884" y="4737313"/>
            <a:ext cx="0" cy="273844"/>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Tree>
    <p:extLst>
      <p:ext uri="{BB962C8B-B14F-4D97-AF65-F5344CB8AC3E}">
        <p14:creationId xmlns:p14="http://schemas.microsoft.com/office/powerpoint/2010/main" val="3412345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External">
    <p:bg>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0" y="1303020"/>
            <a:ext cx="9144000" cy="25668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0" y="1303020"/>
            <a:ext cx="9144000" cy="25668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672921" y="1880536"/>
            <a:ext cx="7772400" cy="820517"/>
          </a:xfrm>
        </p:spPr>
        <p:txBody>
          <a:bodyPr anchor="b">
            <a:normAutofit/>
          </a:bodyPr>
          <a:lstStyle>
            <a:lvl1pPr algn="ctr">
              <a:defRPr sz="3750" b="0" i="0" cap="all" baseline="0">
                <a:solidFill>
                  <a:schemeClr val="bg2"/>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r>
              <a:rPr lang="en-US" dirty="0"/>
              <a:t>Headline</a:t>
            </a:r>
          </a:p>
        </p:txBody>
      </p:sp>
      <p:sp>
        <p:nvSpPr>
          <p:cNvPr id="3" name="Subtitle 2"/>
          <p:cNvSpPr>
            <a:spLocks noGrp="1"/>
          </p:cNvSpPr>
          <p:nvPr>
            <p:ph type="subTitle" idx="1" hasCustomPrompt="1"/>
          </p:nvPr>
        </p:nvSpPr>
        <p:spPr>
          <a:xfrm>
            <a:off x="1130121" y="2606968"/>
            <a:ext cx="6858000" cy="390959"/>
          </a:xfrm>
        </p:spPr>
        <p:txBody>
          <a:bodyPr anchor="ctr" anchorCtr="0">
            <a:normAutofit/>
          </a:bodyPr>
          <a:lstStyle>
            <a:lvl1pPr marL="0" indent="0" algn="ctr">
              <a:spcBef>
                <a:spcPts val="750"/>
              </a:spcBef>
              <a:buNone/>
              <a:defRPr sz="1350" b="0" i="0" cap="none" baseline="0">
                <a:solidFill>
                  <a:schemeClr val="bg2"/>
                </a:solidFill>
                <a:latin typeface="Helvetica LT Std Light" panose="020B0403020202020204" pitchFamily="34" charset="0"/>
                <a:ea typeface="Helvetica LT Std Light" panose="020B0403020202020204" pitchFamily="34" charset="0"/>
                <a:cs typeface="Helvetic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err="1"/>
              <a:t>Subheadline</a:t>
            </a:r>
            <a:endParaRPr lang="en-US" dirty="0"/>
          </a:p>
        </p:txBody>
      </p:sp>
      <p:cxnSp>
        <p:nvCxnSpPr>
          <p:cNvPr id="8" name="Straight Connector 7"/>
          <p:cNvCxnSpPr/>
          <p:nvPr/>
        </p:nvCxnSpPr>
        <p:spPr>
          <a:xfrm>
            <a:off x="1130121" y="3094942"/>
            <a:ext cx="685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Date Placeholder 3"/>
          <p:cNvSpPr txBox="1">
            <a:spLocks/>
          </p:cNvSpPr>
          <p:nvPr/>
        </p:nvSpPr>
        <p:spPr>
          <a:xfrm>
            <a:off x="1130121" y="3243923"/>
            <a:ext cx="6858000"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FCB3A-0DC9-274B-A05A-4D1DBAF0DA69}" type="datetime1">
              <a:rPr lang="en-US" sz="900" b="0" i="0" smtClean="0">
                <a:solidFill>
                  <a:schemeClr val="bg2"/>
                </a:solidFill>
                <a:latin typeface="Helvetica LT Std Light" charset="0"/>
                <a:ea typeface="Helvetica LT Std Light" charset="0"/>
                <a:cs typeface="Helvetica LT Std Light" charset="0"/>
              </a:rPr>
              <a:pPr/>
              <a:t>5/11/2022</a:t>
            </a:fld>
            <a:endParaRPr lang="en-US" sz="900" b="0" i="0" dirty="0">
              <a:solidFill>
                <a:schemeClr val="bg2"/>
              </a:solidFill>
              <a:latin typeface="Helvetica LT Std Light" charset="0"/>
              <a:ea typeface="Helvetica LT Std Light" charset="0"/>
              <a:cs typeface="Helvetica LT Std Light"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367" y="4242060"/>
            <a:ext cx="699918" cy="699918"/>
          </a:xfrm>
          <a:prstGeom prst="rect">
            <a:avLst/>
          </a:prstGeom>
        </p:spPr>
      </p:pic>
      <p:cxnSp>
        <p:nvCxnSpPr>
          <p:cNvPr id="14" name="Straight Connector 13"/>
          <p:cNvCxnSpPr/>
          <p:nvPr userDrawn="1"/>
        </p:nvCxnSpPr>
        <p:spPr>
          <a:xfrm>
            <a:off x="1130121" y="3094942"/>
            <a:ext cx="685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Date Placeholder 3"/>
          <p:cNvSpPr txBox="1">
            <a:spLocks/>
          </p:cNvSpPr>
          <p:nvPr userDrawn="1"/>
        </p:nvSpPr>
        <p:spPr>
          <a:xfrm>
            <a:off x="1130121" y="3243923"/>
            <a:ext cx="6858000"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FCB3A-0DC9-274B-A05A-4D1DBAF0DA69}" type="datetime1">
              <a:rPr lang="en-US" sz="900" b="0" i="0" smtClean="0">
                <a:solidFill>
                  <a:schemeClr val="bg2"/>
                </a:solidFill>
                <a:latin typeface="Helvetica LT Std Light" charset="0"/>
                <a:ea typeface="Helvetica LT Std Light" charset="0"/>
                <a:cs typeface="Helvetica LT Std Light" charset="0"/>
              </a:rPr>
              <a:pPr/>
              <a:t>5/11/2022</a:t>
            </a:fld>
            <a:endParaRPr lang="en-US" sz="900" b="0" i="0" dirty="0">
              <a:solidFill>
                <a:schemeClr val="bg2"/>
              </a:solidFill>
              <a:latin typeface="Helvetica LT Std Light" charset="0"/>
              <a:ea typeface="Helvetica LT Std Light" charset="0"/>
              <a:cs typeface="Helvetica LT Std Light" charset="0"/>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367" y="4242060"/>
            <a:ext cx="699918" cy="699918"/>
          </a:xfrm>
          <a:prstGeom prst="rect">
            <a:avLst/>
          </a:prstGeom>
        </p:spPr>
      </p:pic>
      <p:sp>
        <p:nvSpPr>
          <p:cNvPr id="6" name="Picture Placeholder 5"/>
          <p:cNvSpPr>
            <a:spLocks noGrp="1"/>
          </p:cNvSpPr>
          <p:nvPr>
            <p:ph type="pic" sz="quarter" idx="10" hasCustomPrompt="1"/>
          </p:nvPr>
        </p:nvSpPr>
        <p:spPr>
          <a:xfrm>
            <a:off x="3347858" y="1303338"/>
            <a:ext cx="2422525" cy="852487"/>
          </a:xfrm>
        </p:spPr>
        <p:txBody>
          <a:bodyPr anchor="ctr" anchorCtr="0"/>
          <a:lstStyle>
            <a:lvl1pPr algn="ctr">
              <a:defRPr/>
            </a:lvl1pPr>
          </a:lstStyle>
          <a:p>
            <a:r>
              <a:rPr lang="en-US" dirty="0"/>
              <a:t>Insert Logo</a:t>
            </a:r>
          </a:p>
        </p:txBody>
      </p:sp>
    </p:spTree>
    <p:extLst>
      <p:ext uri="{BB962C8B-B14F-4D97-AF65-F5344CB8AC3E}">
        <p14:creationId xmlns:p14="http://schemas.microsoft.com/office/powerpoint/2010/main" val="41909076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1620" userDrawn="1">
          <p15:clr>
            <a:srgbClr val="FBAE40"/>
          </p15:clr>
        </p15:guide>
        <p15:guide id="4"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AAB73743-D8A0-46E9-A46B-A3478ED6BED9}" type="slidenum">
              <a:rPr lang="en-US"/>
              <a:pPr/>
              <a:t>‹#›</a:t>
            </a:fld>
            <a:endParaRPr lang="en-US"/>
          </a:p>
        </p:txBody>
      </p:sp>
    </p:spTree>
    <p:extLst>
      <p:ext uri="{BB962C8B-B14F-4D97-AF65-F5344CB8AC3E}">
        <p14:creationId xmlns:p14="http://schemas.microsoft.com/office/powerpoint/2010/main" val="35383796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Overview">
    <p:bg>
      <p:bgPr>
        <a:solidFill>
          <a:schemeClr val="accent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2" hasCustomPrompt="1"/>
          </p:nvPr>
        </p:nvSpPr>
        <p:spPr>
          <a:xfrm>
            <a:off x="535577" y="457200"/>
            <a:ext cx="8087723" cy="4208112"/>
          </a:xfrm>
        </p:spPr>
        <p:txBody>
          <a:bodyPr lIns="91440" anchor="ctr" anchorCtr="0"/>
          <a:lstStyle>
            <a:lvl1pPr marL="0" indent="0">
              <a:tabLst/>
              <a:defRPr sz="1500" b="0" i="0" cap="none" baseline="0">
                <a:solidFill>
                  <a:schemeClr val="bg1"/>
                </a:solidFill>
                <a:latin typeface="Helvetica LT Std Light" charset="0"/>
                <a:ea typeface="Helvetica LT Std Light" charset="0"/>
                <a:cs typeface="Helvetica LT Std Light" charset="0"/>
              </a:defRPr>
            </a:lvl1pPr>
            <a:lvl2pPr marL="0" marR="0" indent="0" algn="l" defTabSz="685783" rtl="0" eaLnBrk="1" fontAlgn="auto" latinLnBrk="0" hangingPunct="1">
              <a:lnSpc>
                <a:spcPct val="90000"/>
              </a:lnSpc>
              <a:spcBef>
                <a:spcPts val="375"/>
              </a:spcBef>
              <a:spcAft>
                <a:spcPts val="1500"/>
              </a:spcAft>
              <a:buClrTx/>
              <a:buSzTx/>
              <a:buFont typeface="Arial" panose="020B0604020202020204" pitchFamily="34" charset="0"/>
              <a:buNone/>
              <a:tabLst/>
              <a:defRPr sz="4875" b="0" i="0" cap="all" spc="0" baseline="0">
                <a:solidFill>
                  <a:schemeClr val="bg1"/>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2pPr>
            <a:lvl3pPr marL="0" indent="0">
              <a:spcBef>
                <a:spcPts val="750"/>
              </a:spcBef>
              <a:spcAft>
                <a:spcPts val="0"/>
              </a:spcAft>
              <a:buFontTx/>
              <a:buNone/>
              <a:tabLst/>
              <a:defRPr sz="1500" b="0" i="0" cap="none" spc="0" baseline="0">
                <a:solidFill>
                  <a:schemeClr val="tx2">
                    <a:lumMod val="40000"/>
                    <a:lumOff val="60000"/>
                  </a:schemeClr>
                </a:solidFill>
                <a:latin typeface="Helvetica LT Std Light" charset="0"/>
                <a:ea typeface="Helvetica LT Std Light" charset="0"/>
                <a:cs typeface="Helvetica LT Std Light" charset="0"/>
              </a:defRPr>
            </a:lvl3pPr>
            <a:lvl4pPr marL="0" indent="0">
              <a:spcBef>
                <a:spcPts val="375"/>
              </a:spcBef>
              <a:spcAft>
                <a:spcPts val="1500"/>
              </a:spcAft>
              <a:buNone/>
              <a:tabLst/>
              <a:defRPr sz="4875" b="0" i="0" cap="all" spc="0" baseline="0">
                <a:solidFill>
                  <a:schemeClr val="tx2">
                    <a:lumMod val="40000"/>
                    <a:lumOff val="6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4pPr>
          </a:lstStyle>
          <a:p>
            <a:pPr lvl="0"/>
            <a:r>
              <a:rPr lang="en-US" dirty="0"/>
              <a:t>Section 1:</a:t>
            </a:r>
          </a:p>
          <a:p>
            <a:pPr lvl="1"/>
            <a:r>
              <a:rPr lang="en-US" dirty="0"/>
              <a:t>First level </a:t>
            </a:r>
          </a:p>
          <a:p>
            <a:pPr lvl="2"/>
            <a:r>
              <a:rPr lang="en-US" dirty="0"/>
              <a:t>Section 2:</a:t>
            </a:r>
          </a:p>
          <a:p>
            <a:pPr lvl="3"/>
            <a:r>
              <a:rPr lang="en-US" dirty="0"/>
              <a:t>Second level</a:t>
            </a:r>
          </a:p>
        </p:txBody>
      </p:sp>
    </p:spTree>
    <p:extLst>
      <p:ext uri="{BB962C8B-B14F-4D97-AF65-F5344CB8AC3E}">
        <p14:creationId xmlns:p14="http://schemas.microsoft.com/office/powerpoint/2010/main" val="1745822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Individual">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528659" y="4134119"/>
            <a:ext cx="8090689" cy="826821"/>
          </a:xfrm>
        </p:spPr>
        <p:txBody>
          <a:bodyPr anchor="b" anchorCtr="0">
            <a:noAutofit/>
          </a:bodyPr>
          <a:lstStyle>
            <a:lvl1pPr>
              <a:defRPr sz="4875" b="0" i="0" cap="all" spc="0" baseline="0">
                <a:solidFill>
                  <a:schemeClr val="bg1"/>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r>
              <a:rPr lang="en-US" dirty="0"/>
              <a:t>title</a:t>
            </a:r>
          </a:p>
        </p:txBody>
      </p:sp>
      <p:sp>
        <p:nvSpPr>
          <p:cNvPr id="4" name="Text Placeholder 3"/>
          <p:cNvSpPr>
            <a:spLocks noGrp="1"/>
          </p:cNvSpPr>
          <p:nvPr>
            <p:ph type="body" sz="quarter" idx="10" hasCustomPrompt="1"/>
          </p:nvPr>
        </p:nvSpPr>
        <p:spPr>
          <a:xfrm>
            <a:off x="528654" y="3999333"/>
            <a:ext cx="8090693" cy="269570"/>
          </a:xfrm>
        </p:spPr>
        <p:txBody>
          <a:bodyPr/>
          <a:lstStyle>
            <a:lvl1pPr>
              <a:defRPr b="0" i="0" baseline="0">
                <a:solidFill>
                  <a:schemeClr val="bg1"/>
                </a:solidFill>
                <a:latin typeface="Helvetica LT Std Light" charset="0"/>
                <a:ea typeface="Helvetica LT Std Light" charset="0"/>
                <a:cs typeface="Helvetica LT Std Light" charset="0"/>
              </a:defRPr>
            </a:lvl1pPr>
          </a:lstStyle>
          <a:p>
            <a:pPr lvl="0"/>
            <a:r>
              <a:rPr lang="en-US" dirty="0"/>
              <a:t>Section #:</a:t>
            </a:r>
          </a:p>
        </p:txBody>
      </p:sp>
    </p:spTree>
    <p:extLst>
      <p:ext uri="{BB962C8B-B14F-4D97-AF65-F5344CB8AC3E}">
        <p14:creationId xmlns:p14="http://schemas.microsoft.com/office/powerpoint/2010/main" val="3024903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274843" y="372026"/>
            <a:ext cx="8295946" cy="602163"/>
          </a:xfrm>
        </p:spPr>
        <p:txBody>
          <a:bodyPr>
            <a:normAutofit/>
          </a:bodyPr>
          <a:lstStyle>
            <a:lvl1pPr>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2" name="Title 1"/>
          <p:cNvSpPr>
            <a:spLocks noGrp="1"/>
          </p:cNvSpPr>
          <p:nvPr>
            <p:ph type="title" hasCustomPrompt="1"/>
          </p:nvPr>
        </p:nvSpPr>
        <p:spPr>
          <a:xfrm>
            <a:off x="984340" y="621542"/>
            <a:ext cx="7886700" cy="501896"/>
          </a:xfrm>
        </p:spPr>
        <p:txBody>
          <a:bodyPr anchor="t" anchorCtr="0">
            <a:normAutofit/>
          </a:bodyPr>
          <a:lstStyle>
            <a:lvl1pPr>
              <a:defRPr sz="225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sp>
        <p:nvSpPr>
          <p:cNvPr id="13" name="Footer Placeholder 4"/>
          <p:cNvSpPr>
            <a:spLocks noGrp="1"/>
          </p:cNvSpPr>
          <p:nvPr>
            <p:ph type="ftr" sz="quarter" idx="11"/>
          </p:nvPr>
        </p:nvSpPr>
        <p:spPr>
          <a:xfrm>
            <a:off x="1687544" y="4738046"/>
            <a:ext cx="6883246" cy="273111"/>
          </a:xfrm>
          <a:prstGeom prst="rect">
            <a:avLst/>
          </a:prstGeom>
        </p:spPr>
        <p:txBody>
          <a:bodyPr anchor="ctr" anchorCtr="0"/>
          <a:lstStyle>
            <a:lvl1pPr algn="l">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r>
              <a:rPr lang="en-US"/>
              <a:t>Xtreme Vehicle Care Program</a:t>
            </a:r>
            <a:endParaRPr lang="en-US" dirty="0"/>
          </a:p>
        </p:txBody>
      </p:sp>
      <p:sp>
        <p:nvSpPr>
          <p:cNvPr id="14"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15" name="Date Placeholder 3"/>
          <p:cNvSpPr>
            <a:spLocks noGrp="1"/>
          </p:cNvSpPr>
          <p:nvPr>
            <p:ph type="dt" sz="half" idx="10"/>
          </p:nvPr>
        </p:nvSpPr>
        <p:spPr>
          <a:xfrm>
            <a:off x="868681" y="4738046"/>
            <a:ext cx="818864" cy="273111"/>
          </a:xfrm>
          <a:prstGeom prst="rect">
            <a:avLst/>
          </a:prstGeom>
        </p:spPr>
        <p:txBody>
          <a:bodyPr anchor="ctr" anchorCtr="0"/>
          <a:lstStyle>
            <a:lvl1pPr>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FBC3CCC2-4AD3-41E8-A86E-A4CB4B73C0F7}" type="datetime1">
              <a:rPr lang="en-US" smtClean="0"/>
              <a:t>5/11/2022</a:t>
            </a:fld>
            <a:endParaRPr lang="en-US" dirty="0"/>
          </a:p>
        </p:txBody>
      </p:sp>
      <p:cxnSp>
        <p:nvCxnSpPr>
          <p:cNvPr id="16" name="Straight Connector 15"/>
          <p:cNvCxnSpPr/>
          <p:nvPr/>
        </p:nvCxnSpPr>
        <p:spPr>
          <a:xfrm>
            <a:off x="1682464" y="4737313"/>
            <a:ext cx="0" cy="273844"/>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 hasCustomPrompt="1"/>
          </p:nvPr>
        </p:nvSpPr>
        <p:spPr>
          <a:xfrm>
            <a:off x="749301" y="1123438"/>
            <a:ext cx="7821489" cy="3613141"/>
          </a:xfrm>
        </p:spPr>
        <p:txBody>
          <a:bodyPr lIns="0"/>
          <a:lstStyle>
            <a:lvl1pPr marL="257175" indent="84138">
              <a:spcAft>
                <a:spcPts val="0"/>
              </a:spcAft>
              <a:buClr>
                <a:schemeClr val="bg1"/>
              </a:buClr>
              <a:buFont typeface="Arial" charset="0"/>
              <a:buChar char="•"/>
              <a:tabLst/>
              <a:defRPr sz="15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350" b="0" i="0">
                <a:solidFill>
                  <a:schemeClr val="accent6"/>
                </a:solidFill>
                <a:latin typeface="Helvetica LT Std Light" charset="0"/>
                <a:ea typeface="Helvetica LT Std Light" charset="0"/>
                <a:cs typeface="Helvetica LT Std Light" charset="0"/>
              </a:defRPr>
            </a:lvl2pPr>
            <a:lvl3pPr>
              <a:spcAft>
                <a:spcPts val="0"/>
              </a:spcAft>
              <a:defRPr sz="1200" b="0" i="0" baseline="0">
                <a:solidFill>
                  <a:schemeClr val="accent6"/>
                </a:solidFill>
                <a:latin typeface="Helvetica LT Std Light" charset="0"/>
                <a:ea typeface="Helvetica LT Std Light" charset="0"/>
                <a:cs typeface="Helvetica LT Std Light" charset="0"/>
              </a:defRPr>
            </a:lvl3pPr>
            <a:lvl4pPr>
              <a:spcAft>
                <a:spcPts val="0"/>
              </a:spcAft>
              <a:defRPr sz="1050" b="0" i="0">
                <a:solidFill>
                  <a:schemeClr val="accent6"/>
                </a:solidFill>
                <a:latin typeface="Helvetica LT Std Light" charset="0"/>
                <a:ea typeface="Helvetica LT Std Light" charset="0"/>
                <a:cs typeface="Helvetica LT Std Light" charset="0"/>
              </a:defRPr>
            </a:lvl4pPr>
            <a:lvl5pPr>
              <a:spcAft>
                <a:spcPts val="0"/>
              </a:spcAft>
              <a:defRPr sz="9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Tree>
    <p:extLst>
      <p:ext uri="{BB962C8B-B14F-4D97-AF65-F5344CB8AC3E}">
        <p14:creationId xmlns:p14="http://schemas.microsoft.com/office/powerpoint/2010/main" val="2687407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ouble Text">
    <p:spTree>
      <p:nvGrpSpPr>
        <p:cNvPr id="1" name=""/>
        <p:cNvGrpSpPr/>
        <p:nvPr/>
      </p:nvGrpSpPr>
      <p:grpSpPr>
        <a:xfrm>
          <a:off x="0" y="0"/>
          <a:ext cx="0" cy="0"/>
          <a:chOff x="0" y="0"/>
          <a:chExt cx="0" cy="0"/>
        </a:xfrm>
      </p:grpSpPr>
      <p:sp>
        <p:nvSpPr>
          <p:cNvPr id="16" name="Text Placeholder 8"/>
          <p:cNvSpPr>
            <a:spLocks noGrp="1"/>
          </p:cNvSpPr>
          <p:nvPr>
            <p:ph type="body" sz="quarter" idx="13" hasCustomPrompt="1"/>
          </p:nvPr>
        </p:nvSpPr>
        <p:spPr>
          <a:xfrm>
            <a:off x="274843" y="371535"/>
            <a:ext cx="8295946" cy="602163"/>
          </a:xfrm>
        </p:spPr>
        <p:txBody>
          <a:bodyPr>
            <a:normAutofit/>
          </a:bodyPr>
          <a:lstStyle>
            <a:lvl1pPr>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17" name="Title 1"/>
          <p:cNvSpPr>
            <a:spLocks noGrp="1"/>
          </p:cNvSpPr>
          <p:nvPr>
            <p:ph type="title" hasCustomPrompt="1"/>
          </p:nvPr>
        </p:nvSpPr>
        <p:spPr>
          <a:xfrm>
            <a:off x="984340" y="621542"/>
            <a:ext cx="7886700" cy="501896"/>
          </a:xfrm>
        </p:spPr>
        <p:txBody>
          <a:bodyPr anchor="t" anchorCtr="0">
            <a:normAutofit/>
          </a:bodyPr>
          <a:lstStyle>
            <a:lvl1pPr>
              <a:defRPr sz="225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sp>
        <p:nvSpPr>
          <p:cNvPr id="22" name="Content Placeholder 2"/>
          <p:cNvSpPr>
            <a:spLocks noGrp="1"/>
          </p:cNvSpPr>
          <p:nvPr>
            <p:ph idx="1" hasCustomPrompt="1"/>
          </p:nvPr>
        </p:nvSpPr>
        <p:spPr>
          <a:xfrm>
            <a:off x="749301" y="1132617"/>
            <a:ext cx="3528595" cy="3603962"/>
          </a:xfrm>
        </p:spPr>
        <p:txBody>
          <a:bodyPr lIns="0"/>
          <a:lstStyle>
            <a:lvl1pPr marL="257175" indent="84138">
              <a:spcAft>
                <a:spcPts val="0"/>
              </a:spcAft>
              <a:buClr>
                <a:schemeClr val="bg1"/>
              </a:buClr>
              <a:buFont typeface="Arial" charset="0"/>
              <a:buChar char="•"/>
              <a:tabLst/>
              <a:defRPr sz="15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350" b="0" i="0">
                <a:solidFill>
                  <a:schemeClr val="accent6"/>
                </a:solidFill>
                <a:latin typeface="Helvetica LT Std Light" charset="0"/>
                <a:ea typeface="Helvetica LT Std Light" charset="0"/>
                <a:cs typeface="Helvetica LT Std Light" charset="0"/>
              </a:defRPr>
            </a:lvl2pPr>
            <a:lvl3pPr>
              <a:spcAft>
                <a:spcPts val="0"/>
              </a:spcAft>
              <a:defRPr sz="1200" b="0" i="0" baseline="0">
                <a:solidFill>
                  <a:schemeClr val="accent6"/>
                </a:solidFill>
                <a:latin typeface="Helvetica LT Std Light" charset="0"/>
                <a:ea typeface="Helvetica LT Std Light" charset="0"/>
                <a:cs typeface="Helvetica LT Std Light" charset="0"/>
              </a:defRPr>
            </a:lvl3pPr>
            <a:lvl4pPr>
              <a:spcAft>
                <a:spcPts val="0"/>
              </a:spcAft>
              <a:defRPr sz="1050" b="0" i="0">
                <a:solidFill>
                  <a:schemeClr val="accent6"/>
                </a:solidFill>
                <a:latin typeface="Helvetica LT Std Light" charset="0"/>
                <a:ea typeface="Helvetica LT Std Light" charset="0"/>
                <a:cs typeface="Helvetica LT Std Light" charset="0"/>
              </a:defRPr>
            </a:lvl4pPr>
            <a:lvl5pPr>
              <a:spcAft>
                <a:spcPts val="0"/>
              </a:spcAft>
              <a:defRPr sz="9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sp>
        <p:nvSpPr>
          <p:cNvPr id="23" name="Content Placeholder 2"/>
          <p:cNvSpPr>
            <a:spLocks noGrp="1"/>
          </p:cNvSpPr>
          <p:nvPr>
            <p:ph idx="15" hasCustomPrompt="1"/>
          </p:nvPr>
        </p:nvSpPr>
        <p:spPr>
          <a:xfrm>
            <a:off x="4542092" y="1123438"/>
            <a:ext cx="3528595" cy="3603514"/>
          </a:xfrm>
        </p:spPr>
        <p:txBody>
          <a:bodyPr lIns="0"/>
          <a:lstStyle>
            <a:lvl1pPr marL="257175" indent="-257175">
              <a:spcAft>
                <a:spcPts val="0"/>
              </a:spcAft>
              <a:buClr>
                <a:schemeClr val="bg1"/>
              </a:buClr>
              <a:buFont typeface="Arial" charset="0"/>
              <a:buChar char="•"/>
              <a:tabLst/>
              <a:defRPr sz="15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350" b="0" i="0">
                <a:solidFill>
                  <a:schemeClr val="accent6"/>
                </a:solidFill>
                <a:latin typeface="Helvetica LT Std Light" charset="0"/>
                <a:ea typeface="Helvetica LT Std Light" charset="0"/>
                <a:cs typeface="Helvetica LT Std Light" charset="0"/>
              </a:defRPr>
            </a:lvl2pPr>
            <a:lvl3pPr>
              <a:spcAft>
                <a:spcPts val="0"/>
              </a:spcAft>
              <a:defRPr sz="1200" b="0" i="0" baseline="0">
                <a:solidFill>
                  <a:schemeClr val="accent6"/>
                </a:solidFill>
                <a:latin typeface="Helvetica LT Std Light" charset="0"/>
                <a:ea typeface="Helvetica LT Std Light" charset="0"/>
                <a:cs typeface="Helvetica LT Std Light" charset="0"/>
              </a:defRPr>
            </a:lvl3pPr>
            <a:lvl4pPr>
              <a:spcAft>
                <a:spcPts val="0"/>
              </a:spcAft>
              <a:defRPr sz="1050" b="0" i="0">
                <a:solidFill>
                  <a:schemeClr val="accent6"/>
                </a:solidFill>
                <a:latin typeface="Helvetica LT Std Light" charset="0"/>
                <a:ea typeface="Helvetica LT Std Light" charset="0"/>
                <a:cs typeface="Helvetica LT Std Light" charset="0"/>
              </a:defRPr>
            </a:lvl4pPr>
            <a:lvl5pPr>
              <a:spcAft>
                <a:spcPts val="0"/>
              </a:spcAft>
              <a:defRPr sz="9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2" name="Footer Placeholder 4"/>
          <p:cNvSpPr>
            <a:spLocks noGrp="1"/>
          </p:cNvSpPr>
          <p:nvPr>
            <p:ph type="ftr" sz="quarter" idx="11"/>
          </p:nvPr>
        </p:nvSpPr>
        <p:spPr>
          <a:xfrm>
            <a:off x="1687544" y="4738046"/>
            <a:ext cx="6883246" cy="273111"/>
          </a:xfrm>
          <a:prstGeom prst="rect">
            <a:avLst/>
          </a:prstGeom>
        </p:spPr>
        <p:txBody>
          <a:bodyPr anchor="ctr" anchorCtr="0"/>
          <a:lstStyle>
            <a:lvl1pPr algn="l">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r>
              <a:rPr lang="en-US"/>
              <a:t>Xtreme Vehicle Care Program</a:t>
            </a:r>
            <a:endParaRPr lang="en-US" dirty="0"/>
          </a:p>
        </p:txBody>
      </p:sp>
      <p:sp>
        <p:nvSpPr>
          <p:cNvPr id="13"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14" name="Date Placeholder 3"/>
          <p:cNvSpPr>
            <a:spLocks noGrp="1"/>
          </p:cNvSpPr>
          <p:nvPr>
            <p:ph type="dt" sz="half" idx="10"/>
          </p:nvPr>
        </p:nvSpPr>
        <p:spPr>
          <a:xfrm>
            <a:off x="868681" y="4738046"/>
            <a:ext cx="813784" cy="273111"/>
          </a:xfrm>
          <a:prstGeom prst="rect">
            <a:avLst/>
          </a:prstGeom>
        </p:spPr>
        <p:txBody>
          <a:bodyPr anchor="ctr" anchorCtr="0"/>
          <a:lstStyle>
            <a:lvl1pPr>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A3434116-DD1A-4AF5-9FF1-51533788D6AA}" type="datetime1">
              <a:rPr lang="en-US" smtClean="0"/>
              <a:t>5/11/2022</a:t>
            </a:fld>
            <a:endParaRPr lang="en-US" dirty="0"/>
          </a:p>
        </p:txBody>
      </p:sp>
      <p:cxnSp>
        <p:nvCxnSpPr>
          <p:cNvPr id="18" name="Straight Connector 17"/>
          <p:cNvCxnSpPr/>
          <p:nvPr userDrawn="1"/>
        </p:nvCxnSpPr>
        <p:spPr>
          <a:xfrm>
            <a:off x="1682464" y="4737313"/>
            <a:ext cx="0" cy="273844"/>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730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nd Media- Left">
    <p:spTree>
      <p:nvGrpSpPr>
        <p:cNvPr id="1" name=""/>
        <p:cNvGrpSpPr/>
        <p:nvPr/>
      </p:nvGrpSpPr>
      <p:grpSpPr>
        <a:xfrm>
          <a:off x="0" y="0"/>
          <a:ext cx="0" cy="0"/>
          <a:chOff x="0" y="0"/>
          <a:chExt cx="0" cy="0"/>
        </a:xfrm>
      </p:grpSpPr>
      <p:sp>
        <p:nvSpPr>
          <p:cNvPr id="16" name="Text Placeholder 8"/>
          <p:cNvSpPr>
            <a:spLocks noGrp="1"/>
          </p:cNvSpPr>
          <p:nvPr>
            <p:ph type="body" sz="quarter" idx="13" hasCustomPrompt="1"/>
          </p:nvPr>
        </p:nvSpPr>
        <p:spPr>
          <a:xfrm>
            <a:off x="274843" y="362299"/>
            <a:ext cx="8295946" cy="602163"/>
          </a:xfrm>
        </p:spPr>
        <p:txBody>
          <a:bodyPr>
            <a:normAutofit/>
          </a:bodyPr>
          <a:lstStyle>
            <a:lvl1pPr>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17" name="Title 1"/>
          <p:cNvSpPr>
            <a:spLocks noGrp="1"/>
          </p:cNvSpPr>
          <p:nvPr>
            <p:ph type="title" hasCustomPrompt="1"/>
          </p:nvPr>
        </p:nvSpPr>
        <p:spPr>
          <a:xfrm>
            <a:off x="984340" y="612306"/>
            <a:ext cx="7886700" cy="501896"/>
          </a:xfrm>
        </p:spPr>
        <p:txBody>
          <a:bodyPr anchor="t" anchorCtr="0">
            <a:normAutofit/>
          </a:bodyPr>
          <a:lstStyle>
            <a:lvl1pPr>
              <a:defRPr sz="225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sp>
        <p:nvSpPr>
          <p:cNvPr id="12" name="Content Placeholder 3"/>
          <p:cNvSpPr>
            <a:spLocks noGrp="1"/>
          </p:cNvSpPr>
          <p:nvPr>
            <p:ph sz="half" idx="2" hasCustomPrompt="1"/>
          </p:nvPr>
        </p:nvSpPr>
        <p:spPr>
          <a:xfrm>
            <a:off x="980335" y="4387540"/>
            <a:ext cx="3298073" cy="349040"/>
          </a:xfrm>
        </p:spPr>
        <p:txBody>
          <a:bodyPr anchor="ctr" anchorCtr="0">
            <a:noAutofit/>
          </a:bodyPr>
          <a:lstStyle>
            <a:lvl1pPr marL="0" marR="0" indent="0" algn="ctr" defTabSz="685783" rtl="0" eaLnBrk="1" fontAlgn="auto" latinLnBrk="0" hangingPunct="1">
              <a:lnSpc>
                <a:spcPct val="90000"/>
              </a:lnSpc>
              <a:spcBef>
                <a:spcPts val="750"/>
              </a:spcBef>
              <a:spcAft>
                <a:spcPts val="600"/>
              </a:spcAft>
              <a:buClrTx/>
              <a:buSzTx/>
              <a:buFontTx/>
              <a:buNone/>
              <a:tabLst/>
              <a:defRPr sz="1200" b="0" i="0" baseline="0">
                <a:solidFill>
                  <a:schemeClr val="accent6"/>
                </a:solidFill>
                <a:latin typeface="Helvetica LT Std Light" charset="0"/>
                <a:ea typeface="Helvetica LT Std Light" charset="0"/>
                <a:cs typeface="Helvetica LT Std Light" charset="0"/>
              </a:defRPr>
            </a:lvl1pPr>
            <a:lvl2pPr>
              <a:spcAft>
                <a:spcPts val="600"/>
              </a:spcAft>
              <a:defRPr sz="1200" b="0" i="0">
                <a:latin typeface="Helvetica Light" charset="0"/>
                <a:ea typeface="Helvetica Light" charset="0"/>
                <a:cs typeface="Helvetica Light" charset="0"/>
              </a:defRPr>
            </a:lvl2pPr>
            <a:lvl3pPr>
              <a:spcAft>
                <a:spcPts val="600"/>
              </a:spcAft>
              <a:defRPr sz="1200" b="0" i="0">
                <a:latin typeface="Helvetica Light" charset="0"/>
                <a:ea typeface="Helvetica Light" charset="0"/>
                <a:cs typeface="Helvetica Light" charset="0"/>
              </a:defRPr>
            </a:lvl3pPr>
            <a:lvl4pPr>
              <a:spcAft>
                <a:spcPts val="600"/>
              </a:spcAft>
              <a:defRPr sz="1200" b="0" i="0">
                <a:latin typeface="Helvetica Light" charset="0"/>
                <a:ea typeface="Helvetica Light" charset="0"/>
                <a:cs typeface="Helvetica Light" charset="0"/>
              </a:defRPr>
            </a:lvl4pPr>
            <a:lvl5pPr>
              <a:spcAft>
                <a:spcPts val="600"/>
              </a:spcAft>
              <a:defRPr sz="1200" b="0" i="0">
                <a:latin typeface="Helvetica Light" charset="0"/>
                <a:ea typeface="Helvetica Light" charset="0"/>
                <a:cs typeface="Helvetica Light" charset="0"/>
              </a:defRPr>
            </a:lvl5pPr>
          </a:lstStyle>
          <a:p>
            <a:pPr lvl="0"/>
            <a:r>
              <a:rPr lang="en-US" dirty="0"/>
              <a:t>Insert Caption Here</a:t>
            </a:r>
          </a:p>
        </p:txBody>
      </p:sp>
      <p:sp>
        <p:nvSpPr>
          <p:cNvPr id="13" name="Content Placeholder 12"/>
          <p:cNvSpPr>
            <a:spLocks noGrp="1"/>
          </p:cNvSpPr>
          <p:nvPr>
            <p:ph sz="quarter" idx="15" hasCustomPrompt="1"/>
          </p:nvPr>
        </p:nvSpPr>
        <p:spPr>
          <a:xfrm>
            <a:off x="981075" y="1114202"/>
            <a:ext cx="3297238" cy="3271872"/>
          </a:xfrm>
        </p:spPr>
        <p:txBody>
          <a:bodyPr anchor="ctr" anchorCtr="0"/>
          <a:lstStyle>
            <a:lvl1pPr marL="0" indent="0" algn="ctr">
              <a:defRPr b="0" i="0" baseline="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
        <p:nvSpPr>
          <p:cNvPr id="20" name="Content Placeholder 2"/>
          <p:cNvSpPr>
            <a:spLocks noGrp="1"/>
          </p:cNvSpPr>
          <p:nvPr>
            <p:ph idx="16" hasCustomPrompt="1"/>
          </p:nvPr>
        </p:nvSpPr>
        <p:spPr>
          <a:xfrm>
            <a:off x="4542092" y="1114203"/>
            <a:ext cx="4028697" cy="3623110"/>
          </a:xfrm>
        </p:spPr>
        <p:txBody>
          <a:bodyPr lIns="0" anchor="ctr" anchorCtr="0"/>
          <a:lstStyle>
            <a:lvl1pPr marL="257175" indent="-257175">
              <a:spcAft>
                <a:spcPts val="0"/>
              </a:spcAft>
              <a:buClr>
                <a:schemeClr val="bg1"/>
              </a:buClr>
              <a:buFont typeface="Arial" charset="0"/>
              <a:buChar char="•"/>
              <a:tabLst/>
              <a:defRPr sz="15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350" b="0" i="0">
                <a:solidFill>
                  <a:schemeClr val="accent6"/>
                </a:solidFill>
                <a:latin typeface="Helvetica LT Std Light" charset="0"/>
                <a:ea typeface="Helvetica LT Std Light" charset="0"/>
                <a:cs typeface="Helvetica LT Std Light" charset="0"/>
              </a:defRPr>
            </a:lvl2pPr>
            <a:lvl3pPr>
              <a:spcAft>
                <a:spcPts val="0"/>
              </a:spcAft>
              <a:defRPr sz="1200" b="0" i="0" baseline="0">
                <a:solidFill>
                  <a:schemeClr val="accent6"/>
                </a:solidFill>
                <a:latin typeface="Helvetica LT Std Light" charset="0"/>
                <a:ea typeface="Helvetica LT Std Light" charset="0"/>
                <a:cs typeface="Helvetica LT Std Light" charset="0"/>
              </a:defRPr>
            </a:lvl3pPr>
            <a:lvl4pPr>
              <a:spcAft>
                <a:spcPts val="0"/>
              </a:spcAft>
              <a:defRPr sz="1050" b="0" i="0">
                <a:solidFill>
                  <a:schemeClr val="accent6"/>
                </a:solidFill>
                <a:latin typeface="Helvetica LT Std Light" charset="0"/>
                <a:ea typeface="Helvetica LT Std Light" charset="0"/>
                <a:cs typeface="Helvetica LT Std Light" charset="0"/>
              </a:defRPr>
            </a:lvl4pPr>
            <a:lvl5pPr>
              <a:spcAft>
                <a:spcPts val="0"/>
              </a:spcAft>
              <a:defRPr sz="9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4" name="Footer Placeholder 4"/>
          <p:cNvSpPr>
            <a:spLocks noGrp="1"/>
          </p:cNvSpPr>
          <p:nvPr>
            <p:ph type="ftr" sz="quarter" idx="11"/>
          </p:nvPr>
        </p:nvSpPr>
        <p:spPr>
          <a:xfrm>
            <a:off x="1687544" y="4738046"/>
            <a:ext cx="6883246" cy="273111"/>
          </a:xfrm>
          <a:prstGeom prst="rect">
            <a:avLst/>
          </a:prstGeom>
        </p:spPr>
        <p:txBody>
          <a:bodyPr anchor="ctr" anchorCtr="0"/>
          <a:lstStyle>
            <a:lvl1pPr algn="l">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r>
              <a:rPr lang="en-US"/>
              <a:t>Xtreme Vehicle Care Program</a:t>
            </a:r>
            <a:endParaRPr lang="en-US" dirty="0"/>
          </a:p>
        </p:txBody>
      </p:sp>
      <p:sp>
        <p:nvSpPr>
          <p:cNvPr id="15"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18" name="Date Placeholder 3"/>
          <p:cNvSpPr>
            <a:spLocks noGrp="1"/>
          </p:cNvSpPr>
          <p:nvPr>
            <p:ph type="dt" sz="half" idx="10"/>
          </p:nvPr>
        </p:nvSpPr>
        <p:spPr>
          <a:xfrm>
            <a:off x="868681" y="4738046"/>
            <a:ext cx="818864" cy="273111"/>
          </a:xfrm>
          <a:prstGeom prst="rect">
            <a:avLst/>
          </a:prstGeom>
        </p:spPr>
        <p:txBody>
          <a:bodyPr anchor="ctr" anchorCtr="0"/>
          <a:lstStyle>
            <a:lvl1pPr>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9515D350-7196-4006-B5E2-44D53B2605B8}" type="datetime1">
              <a:rPr lang="en-US" smtClean="0"/>
              <a:t>5/11/2022</a:t>
            </a:fld>
            <a:endParaRPr lang="en-US" dirty="0"/>
          </a:p>
        </p:txBody>
      </p:sp>
      <p:cxnSp>
        <p:nvCxnSpPr>
          <p:cNvPr id="19" name="Straight Connector 18"/>
          <p:cNvCxnSpPr/>
          <p:nvPr userDrawn="1"/>
        </p:nvCxnSpPr>
        <p:spPr>
          <a:xfrm>
            <a:off x="1682464" y="4737313"/>
            <a:ext cx="0" cy="273844"/>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690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and Media- Right">
    <p:spTree>
      <p:nvGrpSpPr>
        <p:cNvPr id="1" name=""/>
        <p:cNvGrpSpPr/>
        <p:nvPr/>
      </p:nvGrpSpPr>
      <p:grpSpPr>
        <a:xfrm>
          <a:off x="0" y="0"/>
          <a:ext cx="0" cy="0"/>
          <a:chOff x="0" y="0"/>
          <a:chExt cx="0" cy="0"/>
        </a:xfrm>
      </p:grpSpPr>
      <p:sp>
        <p:nvSpPr>
          <p:cNvPr id="16" name="Text Placeholder 8"/>
          <p:cNvSpPr>
            <a:spLocks noGrp="1"/>
          </p:cNvSpPr>
          <p:nvPr>
            <p:ph type="body" sz="quarter" idx="13" hasCustomPrompt="1"/>
          </p:nvPr>
        </p:nvSpPr>
        <p:spPr>
          <a:xfrm>
            <a:off x="274843" y="362299"/>
            <a:ext cx="8295946" cy="602163"/>
          </a:xfrm>
        </p:spPr>
        <p:txBody>
          <a:bodyPr>
            <a:normAutofit/>
          </a:bodyPr>
          <a:lstStyle>
            <a:lvl1pPr>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17" name="Title 1"/>
          <p:cNvSpPr>
            <a:spLocks noGrp="1"/>
          </p:cNvSpPr>
          <p:nvPr>
            <p:ph type="title" hasCustomPrompt="1"/>
          </p:nvPr>
        </p:nvSpPr>
        <p:spPr>
          <a:xfrm>
            <a:off x="984340" y="612306"/>
            <a:ext cx="7886700" cy="501896"/>
          </a:xfrm>
        </p:spPr>
        <p:txBody>
          <a:bodyPr anchor="t" anchorCtr="0">
            <a:normAutofit/>
          </a:bodyPr>
          <a:lstStyle>
            <a:lvl1pPr>
              <a:defRPr sz="225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sp>
        <p:nvSpPr>
          <p:cNvPr id="12" name="Content Placeholder 3"/>
          <p:cNvSpPr>
            <a:spLocks noGrp="1"/>
          </p:cNvSpPr>
          <p:nvPr>
            <p:ph sz="half" idx="2" hasCustomPrompt="1"/>
          </p:nvPr>
        </p:nvSpPr>
        <p:spPr>
          <a:xfrm>
            <a:off x="4809807" y="4384749"/>
            <a:ext cx="3290054" cy="349040"/>
          </a:xfrm>
        </p:spPr>
        <p:txBody>
          <a:bodyPr anchor="ctr" anchorCtr="0">
            <a:noAutofit/>
          </a:bodyPr>
          <a:lstStyle>
            <a:lvl1pPr marL="0" marR="0" indent="0" algn="ctr" defTabSz="685783" rtl="0" eaLnBrk="1" fontAlgn="auto" latinLnBrk="0" hangingPunct="1">
              <a:lnSpc>
                <a:spcPct val="90000"/>
              </a:lnSpc>
              <a:spcBef>
                <a:spcPts val="750"/>
              </a:spcBef>
              <a:spcAft>
                <a:spcPts val="600"/>
              </a:spcAft>
              <a:buClrTx/>
              <a:buSzTx/>
              <a:buFontTx/>
              <a:buNone/>
              <a:tabLst/>
              <a:defRPr sz="1200" b="0" i="0" baseline="0">
                <a:solidFill>
                  <a:schemeClr val="accent6"/>
                </a:solidFill>
                <a:latin typeface="Helvetica LT Std Light" charset="0"/>
                <a:ea typeface="Helvetica LT Std Light" charset="0"/>
                <a:cs typeface="Helvetica LT Std Light" charset="0"/>
              </a:defRPr>
            </a:lvl1pPr>
            <a:lvl2pPr>
              <a:spcAft>
                <a:spcPts val="600"/>
              </a:spcAft>
              <a:defRPr sz="1200" b="0" i="0">
                <a:latin typeface="Helvetica Light" charset="0"/>
                <a:ea typeface="Helvetica Light" charset="0"/>
                <a:cs typeface="Helvetica Light" charset="0"/>
              </a:defRPr>
            </a:lvl2pPr>
            <a:lvl3pPr>
              <a:spcAft>
                <a:spcPts val="600"/>
              </a:spcAft>
              <a:defRPr sz="1200" b="0" i="0">
                <a:latin typeface="Helvetica Light" charset="0"/>
                <a:ea typeface="Helvetica Light" charset="0"/>
                <a:cs typeface="Helvetica Light" charset="0"/>
              </a:defRPr>
            </a:lvl3pPr>
            <a:lvl4pPr>
              <a:spcAft>
                <a:spcPts val="600"/>
              </a:spcAft>
              <a:defRPr sz="1200" b="0" i="0">
                <a:latin typeface="Helvetica Light" charset="0"/>
                <a:ea typeface="Helvetica Light" charset="0"/>
                <a:cs typeface="Helvetica Light" charset="0"/>
              </a:defRPr>
            </a:lvl4pPr>
            <a:lvl5pPr>
              <a:spcAft>
                <a:spcPts val="600"/>
              </a:spcAft>
              <a:defRPr sz="1200" b="0" i="0">
                <a:latin typeface="Helvetica Light" charset="0"/>
                <a:ea typeface="Helvetica Light" charset="0"/>
                <a:cs typeface="Helvetica Light" charset="0"/>
              </a:defRPr>
            </a:lvl5pPr>
          </a:lstStyle>
          <a:p>
            <a:pPr lvl="0"/>
            <a:r>
              <a:rPr lang="en-US" dirty="0"/>
              <a:t>Insert Caption Here</a:t>
            </a:r>
          </a:p>
        </p:txBody>
      </p:sp>
      <p:sp>
        <p:nvSpPr>
          <p:cNvPr id="4" name="Content Placeholder 3"/>
          <p:cNvSpPr>
            <a:spLocks noGrp="1"/>
          </p:cNvSpPr>
          <p:nvPr>
            <p:ph sz="quarter" idx="15" hasCustomPrompt="1"/>
          </p:nvPr>
        </p:nvSpPr>
        <p:spPr>
          <a:xfrm>
            <a:off x="4810125" y="1114203"/>
            <a:ext cx="3289300" cy="3266290"/>
          </a:xfrm>
        </p:spPr>
        <p:txBody>
          <a:bodyPr anchor="ctr" anchorCtr="0"/>
          <a:lstStyle>
            <a:lvl1pPr algn="ctr">
              <a:defRPr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
        <p:nvSpPr>
          <p:cNvPr id="24" name="Content Placeholder 2"/>
          <p:cNvSpPr>
            <a:spLocks noGrp="1"/>
          </p:cNvSpPr>
          <p:nvPr>
            <p:ph idx="1" hasCustomPrompt="1"/>
          </p:nvPr>
        </p:nvSpPr>
        <p:spPr>
          <a:xfrm>
            <a:off x="749301" y="1123382"/>
            <a:ext cx="3854767" cy="3613198"/>
          </a:xfrm>
        </p:spPr>
        <p:txBody>
          <a:bodyPr lIns="0" anchor="ctr" anchorCtr="0"/>
          <a:lstStyle>
            <a:lvl1pPr marL="257175" indent="84138">
              <a:spcAft>
                <a:spcPts val="0"/>
              </a:spcAft>
              <a:buClr>
                <a:schemeClr val="bg1"/>
              </a:buClr>
              <a:buFont typeface="Arial" charset="0"/>
              <a:buChar char="•"/>
              <a:tabLst/>
              <a:defRPr sz="15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350" b="0" i="0">
                <a:solidFill>
                  <a:schemeClr val="accent6"/>
                </a:solidFill>
                <a:latin typeface="Helvetica LT Std Light" charset="0"/>
                <a:ea typeface="Helvetica LT Std Light" charset="0"/>
                <a:cs typeface="Helvetica LT Std Light" charset="0"/>
              </a:defRPr>
            </a:lvl2pPr>
            <a:lvl3pPr>
              <a:spcAft>
                <a:spcPts val="0"/>
              </a:spcAft>
              <a:defRPr sz="1200" b="0" i="0" baseline="0">
                <a:solidFill>
                  <a:schemeClr val="accent6"/>
                </a:solidFill>
                <a:latin typeface="Helvetica LT Std Light" charset="0"/>
                <a:ea typeface="Helvetica LT Std Light" charset="0"/>
                <a:cs typeface="Helvetica LT Std Light" charset="0"/>
              </a:defRPr>
            </a:lvl3pPr>
            <a:lvl4pPr>
              <a:spcAft>
                <a:spcPts val="0"/>
              </a:spcAft>
              <a:defRPr sz="1050" b="0" i="0">
                <a:solidFill>
                  <a:schemeClr val="accent6"/>
                </a:solidFill>
                <a:latin typeface="Helvetica LT Std Light" charset="0"/>
                <a:ea typeface="Helvetica LT Std Light" charset="0"/>
                <a:cs typeface="Helvetica LT Std Light" charset="0"/>
              </a:defRPr>
            </a:lvl4pPr>
            <a:lvl5pPr>
              <a:spcAft>
                <a:spcPts val="0"/>
              </a:spcAft>
              <a:defRPr sz="9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3" name="Footer Placeholder 4"/>
          <p:cNvSpPr>
            <a:spLocks noGrp="1"/>
          </p:cNvSpPr>
          <p:nvPr>
            <p:ph type="ftr" sz="quarter" idx="11"/>
          </p:nvPr>
        </p:nvSpPr>
        <p:spPr>
          <a:xfrm>
            <a:off x="1687544" y="4738046"/>
            <a:ext cx="6883246" cy="273111"/>
          </a:xfrm>
          <a:prstGeom prst="rect">
            <a:avLst/>
          </a:prstGeom>
        </p:spPr>
        <p:txBody>
          <a:bodyPr anchor="ctr" anchorCtr="0"/>
          <a:lstStyle>
            <a:lvl1pPr algn="l">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r>
              <a:rPr lang="en-US"/>
              <a:t>Xtreme Vehicle Care Program</a:t>
            </a:r>
            <a:endParaRPr lang="en-US" dirty="0"/>
          </a:p>
        </p:txBody>
      </p:sp>
      <p:sp>
        <p:nvSpPr>
          <p:cNvPr id="14"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18" name="Date Placeholder 3"/>
          <p:cNvSpPr>
            <a:spLocks noGrp="1"/>
          </p:cNvSpPr>
          <p:nvPr>
            <p:ph type="dt" sz="half" idx="10"/>
          </p:nvPr>
        </p:nvSpPr>
        <p:spPr>
          <a:xfrm>
            <a:off x="868681" y="4738046"/>
            <a:ext cx="818864" cy="285883"/>
          </a:xfrm>
          <a:prstGeom prst="rect">
            <a:avLst/>
          </a:prstGeom>
        </p:spPr>
        <p:txBody>
          <a:bodyPr anchor="ctr" anchorCtr="0"/>
          <a:lstStyle>
            <a:lvl1pPr>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37BB6822-A617-41E5-A40A-A99FEBA0B8B6}" type="datetime1">
              <a:rPr lang="en-US" smtClean="0"/>
              <a:t>5/11/2022</a:t>
            </a:fld>
            <a:endParaRPr lang="en-US" dirty="0"/>
          </a:p>
        </p:txBody>
      </p:sp>
      <p:cxnSp>
        <p:nvCxnSpPr>
          <p:cNvPr id="19" name="Straight Connector 18"/>
          <p:cNvCxnSpPr/>
          <p:nvPr userDrawn="1"/>
        </p:nvCxnSpPr>
        <p:spPr>
          <a:xfrm>
            <a:off x="1682464" y="4737313"/>
            <a:ext cx="0" cy="273844"/>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097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edia with Capti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980335" y="4387540"/>
            <a:ext cx="7119531" cy="349040"/>
          </a:xfrm>
        </p:spPr>
        <p:txBody>
          <a:bodyPr anchor="ctr" anchorCtr="0">
            <a:noAutofit/>
          </a:bodyPr>
          <a:lstStyle>
            <a:lvl1pPr marL="0" marR="0" indent="0" algn="ctr" defTabSz="685783" rtl="0" eaLnBrk="1" fontAlgn="auto" latinLnBrk="0" hangingPunct="1">
              <a:lnSpc>
                <a:spcPct val="90000"/>
              </a:lnSpc>
              <a:spcBef>
                <a:spcPts val="750"/>
              </a:spcBef>
              <a:spcAft>
                <a:spcPts val="600"/>
              </a:spcAft>
              <a:buClrTx/>
              <a:buSzTx/>
              <a:buFontTx/>
              <a:buNone/>
              <a:tabLst/>
              <a:defRPr sz="1200" b="0" i="0" baseline="0">
                <a:latin typeface="Helvetica LT Std Light" charset="0"/>
                <a:ea typeface="Helvetica LT Std Light" charset="0"/>
                <a:cs typeface="Helvetica LT Std Light" charset="0"/>
              </a:defRPr>
            </a:lvl1pPr>
            <a:lvl2pPr>
              <a:spcAft>
                <a:spcPts val="600"/>
              </a:spcAft>
              <a:defRPr sz="1200" b="0" i="0">
                <a:latin typeface="Helvetica Light" charset="0"/>
                <a:ea typeface="Helvetica Light" charset="0"/>
                <a:cs typeface="Helvetica Light" charset="0"/>
              </a:defRPr>
            </a:lvl2pPr>
            <a:lvl3pPr>
              <a:spcAft>
                <a:spcPts val="600"/>
              </a:spcAft>
              <a:defRPr sz="1200" b="0" i="0">
                <a:latin typeface="Helvetica Light" charset="0"/>
                <a:ea typeface="Helvetica Light" charset="0"/>
                <a:cs typeface="Helvetica Light" charset="0"/>
              </a:defRPr>
            </a:lvl3pPr>
            <a:lvl4pPr>
              <a:spcAft>
                <a:spcPts val="600"/>
              </a:spcAft>
              <a:defRPr sz="1200" b="0" i="0">
                <a:latin typeface="Helvetica Light" charset="0"/>
                <a:ea typeface="Helvetica Light" charset="0"/>
                <a:cs typeface="Helvetica Light" charset="0"/>
              </a:defRPr>
            </a:lvl4pPr>
            <a:lvl5pPr>
              <a:spcAft>
                <a:spcPts val="600"/>
              </a:spcAft>
              <a:defRPr sz="1200" b="0" i="0">
                <a:latin typeface="Helvetica Light" charset="0"/>
                <a:ea typeface="Helvetica Light" charset="0"/>
                <a:cs typeface="Helvetica Light" charset="0"/>
              </a:defRPr>
            </a:lvl5pPr>
          </a:lstStyle>
          <a:p>
            <a:pPr lvl="0"/>
            <a:r>
              <a:rPr lang="en-US" dirty="0"/>
              <a:t>Insert Caption Here</a:t>
            </a:r>
          </a:p>
        </p:txBody>
      </p:sp>
      <p:sp>
        <p:nvSpPr>
          <p:cNvPr id="16" name="Text Placeholder 8"/>
          <p:cNvSpPr>
            <a:spLocks noGrp="1"/>
          </p:cNvSpPr>
          <p:nvPr>
            <p:ph type="body" sz="quarter" idx="13" hasCustomPrompt="1"/>
          </p:nvPr>
        </p:nvSpPr>
        <p:spPr>
          <a:xfrm>
            <a:off x="274843" y="352572"/>
            <a:ext cx="8295946" cy="602163"/>
          </a:xfrm>
        </p:spPr>
        <p:txBody>
          <a:bodyPr>
            <a:normAutofit/>
          </a:bodyPr>
          <a:lstStyle>
            <a:lvl1pPr marL="0" marR="0" indent="0" algn="l" defTabSz="685783" rtl="0" eaLnBrk="1" fontAlgn="auto" latinLnBrk="0" hangingPunct="1">
              <a:lnSpc>
                <a:spcPct val="90000"/>
              </a:lnSpc>
              <a:spcBef>
                <a:spcPts val="750"/>
              </a:spcBef>
              <a:spcAft>
                <a:spcPts val="0"/>
              </a:spcAft>
              <a:buClrTx/>
              <a:buSzTx/>
              <a:buFontTx/>
              <a:buNone/>
              <a:tabLst/>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17" name="Title 1"/>
          <p:cNvSpPr>
            <a:spLocks noGrp="1"/>
          </p:cNvSpPr>
          <p:nvPr>
            <p:ph type="title" hasCustomPrompt="1"/>
          </p:nvPr>
        </p:nvSpPr>
        <p:spPr>
          <a:xfrm>
            <a:off x="984340" y="612306"/>
            <a:ext cx="7886700" cy="501896"/>
          </a:xfrm>
        </p:spPr>
        <p:txBody>
          <a:bodyPr anchor="t" anchorCtr="0">
            <a:normAutofit/>
          </a:bodyPr>
          <a:lstStyle>
            <a:lvl1pPr>
              <a:defRPr sz="225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sp>
        <p:nvSpPr>
          <p:cNvPr id="5" name="Content Placeholder 4"/>
          <p:cNvSpPr>
            <a:spLocks noGrp="1"/>
          </p:cNvSpPr>
          <p:nvPr>
            <p:ph sz="quarter" idx="14" hasCustomPrompt="1"/>
          </p:nvPr>
        </p:nvSpPr>
        <p:spPr>
          <a:xfrm>
            <a:off x="981075" y="1235869"/>
            <a:ext cx="7118350" cy="3151671"/>
          </a:xfrm>
        </p:spPr>
        <p:txBody>
          <a:bodyPr anchor="ctr" anchorCtr="0"/>
          <a:lstStyle>
            <a:lvl1pPr algn="ctr">
              <a:defRPr b="0" i="0" baseline="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4"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15" name="Date Placeholder 3"/>
          <p:cNvSpPr>
            <a:spLocks noGrp="1"/>
          </p:cNvSpPr>
          <p:nvPr>
            <p:ph type="dt" sz="half" idx="10"/>
          </p:nvPr>
        </p:nvSpPr>
        <p:spPr>
          <a:xfrm>
            <a:off x="868681" y="4738046"/>
            <a:ext cx="818864" cy="273111"/>
          </a:xfrm>
          <a:prstGeom prst="rect">
            <a:avLst/>
          </a:prstGeom>
        </p:spPr>
        <p:txBody>
          <a:bodyPr anchor="ctr" anchorCtr="0"/>
          <a:lstStyle>
            <a:lvl1pPr>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A24AD910-3F78-443D-AB0C-8D10158F8E22}" type="datetime1">
              <a:rPr lang="en-US" smtClean="0"/>
              <a:t>5/11/2022</a:t>
            </a:fld>
            <a:endParaRPr lang="en-US" dirty="0"/>
          </a:p>
        </p:txBody>
      </p:sp>
      <p:cxnSp>
        <p:nvCxnSpPr>
          <p:cNvPr id="18" name="Straight Connector 17"/>
          <p:cNvCxnSpPr/>
          <p:nvPr userDrawn="1"/>
        </p:nvCxnSpPr>
        <p:spPr>
          <a:xfrm>
            <a:off x="1682464" y="4737313"/>
            <a:ext cx="0" cy="273844"/>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4"/>
          <p:cNvSpPr>
            <a:spLocks noGrp="1"/>
          </p:cNvSpPr>
          <p:nvPr>
            <p:ph type="ftr" sz="quarter" idx="11"/>
          </p:nvPr>
        </p:nvSpPr>
        <p:spPr>
          <a:xfrm>
            <a:off x="1687544" y="4738046"/>
            <a:ext cx="6883246" cy="273111"/>
          </a:xfrm>
          <a:prstGeom prst="rect">
            <a:avLst/>
          </a:prstGeom>
        </p:spPr>
        <p:txBody>
          <a:bodyPr anchor="ctr" anchorCtr="0"/>
          <a:lstStyle>
            <a:lvl1pPr algn="l">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r>
              <a:rPr lang="en-US"/>
              <a:t>Xtreme Vehicle Care Program</a:t>
            </a:r>
            <a:endParaRPr lang="en-US" dirty="0"/>
          </a:p>
        </p:txBody>
      </p:sp>
    </p:spTree>
    <p:extLst>
      <p:ext uri="{BB962C8B-B14F-4D97-AF65-F5344CB8AC3E}">
        <p14:creationId xmlns:p14="http://schemas.microsoft.com/office/powerpoint/2010/main" val="3028635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t" anchorCtr="0">
            <a:normAutofit/>
          </a:bodyPr>
          <a:lstStyle/>
          <a:p>
            <a:r>
              <a:rPr lang="en-US" dirty="0"/>
              <a:t>CLICK TO EDIT MASTER TITLE SLIDE</a:t>
            </a:r>
          </a:p>
        </p:txBody>
      </p:sp>
      <p:sp>
        <p:nvSpPr>
          <p:cNvPr id="3" name="Text Placeholder 2"/>
          <p:cNvSpPr>
            <a:spLocks noGrp="1"/>
          </p:cNvSpPr>
          <p:nvPr>
            <p:ph type="body" idx="1"/>
          </p:nvPr>
        </p:nvSpPr>
        <p:spPr>
          <a:xfrm>
            <a:off x="628650" y="1369220"/>
            <a:ext cx="7886700" cy="14968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1687544" y="4738046"/>
            <a:ext cx="6677505" cy="273844"/>
          </a:xfrm>
          <a:prstGeom prst="rect">
            <a:avLst/>
          </a:prstGeom>
        </p:spPr>
        <p:txBody>
          <a:bodyPr anchor="ctr" anchorCtr="0"/>
          <a:lstStyle>
            <a:lvl1pPr algn="l">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r>
              <a:rPr lang="en-US"/>
              <a:t>Xtreme Vehicle Care Program</a:t>
            </a:r>
            <a:endParaRPr lang="en-US" dirty="0"/>
          </a:p>
        </p:txBody>
      </p:sp>
      <p:sp>
        <p:nvSpPr>
          <p:cNvPr id="11" name="Slide Number Placeholder 5"/>
          <p:cNvSpPr>
            <a:spLocks noGrp="1"/>
          </p:cNvSpPr>
          <p:nvPr>
            <p:ph type="sldNum" sz="quarter" idx="4"/>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12" name="Date Placeholder 3"/>
          <p:cNvSpPr>
            <a:spLocks noGrp="1"/>
          </p:cNvSpPr>
          <p:nvPr>
            <p:ph type="dt" sz="half" idx="2"/>
          </p:nvPr>
        </p:nvSpPr>
        <p:spPr>
          <a:xfrm>
            <a:off x="868680" y="4738046"/>
            <a:ext cx="815339" cy="273844"/>
          </a:xfrm>
          <a:prstGeom prst="rect">
            <a:avLst/>
          </a:prstGeom>
        </p:spPr>
        <p:txBody>
          <a:bodyPr anchor="ctr" anchorCtr="0"/>
          <a:lstStyle>
            <a:lvl1pPr>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DD524437-74DF-4B90-B6B6-48454388CA42}" type="datetime1">
              <a:rPr lang="en-US" smtClean="0"/>
              <a:t>5/11/2022</a:t>
            </a:fld>
            <a:endParaRPr lang="en-US" dirty="0"/>
          </a:p>
        </p:txBody>
      </p:sp>
    </p:spTree>
    <p:extLst>
      <p:ext uri="{BB962C8B-B14F-4D97-AF65-F5344CB8AC3E}">
        <p14:creationId xmlns:p14="http://schemas.microsoft.com/office/powerpoint/2010/main" val="215227824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Lst>
  <p:hf hdr="0"/>
  <p:txStyles>
    <p:titleStyle>
      <a:lvl1pPr algn="l" defTabSz="685783" rtl="0" eaLnBrk="1" latinLnBrk="0" hangingPunct="1">
        <a:lnSpc>
          <a:spcPct val="90000"/>
        </a:lnSpc>
        <a:spcBef>
          <a:spcPct val="0"/>
        </a:spcBef>
        <a:buNone/>
        <a:defRPr sz="3300" kern="1200" baseline="0">
          <a:solidFill>
            <a:schemeClr val="tx2"/>
          </a:solidFill>
          <a:latin typeface="Gotham Bold" charset="0"/>
          <a:ea typeface="Gotham Bold" charset="0"/>
          <a:cs typeface="Gotham Bold" charset="0"/>
        </a:defRPr>
      </a:lvl1pPr>
    </p:titleStyle>
    <p:bodyStyle>
      <a:lvl1pPr marL="0" indent="0" algn="l" defTabSz="685783" rtl="0" eaLnBrk="1" latinLnBrk="0" hangingPunct="1">
        <a:lnSpc>
          <a:spcPct val="90000"/>
        </a:lnSpc>
        <a:spcBef>
          <a:spcPts val="750"/>
        </a:spcBef>
        <a:spcAft>
          <a:spcPts val="0"/>
        </a:spcAft>
        <a:buFontTx/>
        <a:buNone/>
        <a:defRPr sz="1500" kern="1200">
          <a:solidFill>
            <a:schemeClr val="accent6"/>
          </a:solidFill>
          <a:latin typeface="Gotham Bold" charset="0"/>
          <a:ea typeface="Gotham Bold" charset="0"/>
          <a:cs typeface="Gotham Bold" charset="0"/>
        </a:defRPr>
      </a:lvl1pPr>
      <a:lvl2pPr marL="514337" indent="-171446" algn="l" defTabSz="685783" rtl="0" eaLnBrk="1" latinLnBrk="0" hangingPunct="1">
        <a:lnSpc>
          <a:spcPct val="90000"/>
        </a:lnSpc>
        <a:spcBef>
          <a:spcPts val="375"/>
        </a:spcBef>
        <a:spcAft>
          <a:spcPts val="0"/>
        </a:spcAft>
        <a:buFont typeface="Arial" panose="020B0604020202020204" pitchFamily="34" charset="0"/>
        <a:buChar char="•"/>
        <a:defRPr sz="1350" b="0" i="0" kern="1200">
          <a:solidFill>
            <a:schemeClr val="accent6"/>
          </a:solidFill>
          <a:latin typeface="Helvetica LT Std Light" charset="0"/>
          <a:ea typeface="Helvetica LT Std Light" charset="0"/>
          <a:cs typeface="Helvetica LT Std Light" charset="0"/>
        </a:defRPr>
      </a:lvl2pPr>
      <a:lvl3pPr marL="857228" indent="-171446" algn="l" defTabSz="685783" rtl="0" eaLnBrk="1" latinLnBrk="0" hangingPunct="1">
        <a:lnSpc>
          <a:spcPct val="90000"/>
        </a:lnSpc>
        <a:spcBef>
          <a:spcPts val="375"/>
        </a:spcBef>
        <a:spcAft>
          <a:spcPts val="0"/>
        </a:spcAft>
        <a:buFont typeface="Arial" panose="020B0604020202020204" pitchFamily="34" charset="0"/>
        <a:buChar char="•"/>
        <a:defRPr sz="1200" b="0" i="0" kern="1200">
          <a:solidFill>
            <a:schemeClr val="accent6"/>
          </a:solidFill>
          <a:latin typeface="Helvetica LT Std Light" charset="0"/>
          <a:ea typeface="Helvetica LT Std Light" charset="0"/>
          <a:cs typeface="Helvetica LT Std Light" charset="0"/>
        </a:defRPr>
      </a:lvl3pPr>
      <a:lvl4pPr marL="1200120" indent="-171446" algn="l" defTabSz="685783" rtl="0" eaLnBrk="1" latinLnBrk="0" hangingPunct="1">
        <a:lnSpc>
          <a:spcPct val="90000"/>
        </a:lnSpc>
        <a:spcBef>
          <a:spcPts val="375"/>
        </a:spcBef>
        <a:spcAft>
          <a:spcPts val="0"/>
        </a:spcAft>
        <a:buFont typeface="Arial" panose="020B0604020202020204" pitchFamily="34" charset="0"/>
        <a:buChar char="•"/>
        <a:defRPr sz="1050" b="0" i="0" kern="1200">
          <a:solidFill>
            <a:schemeClr val="accent6"/>
          </a:solidFill>
          <a:latin typeface="Helvetica LT Std Light" charset="0"/>
          <a:ea typeface="Helvetica LT Std Light" charset="0"/>
          <a:cs typeface="Helvetica LT Std Light" charset="0"/>
        </a:defRPr>
      </a:lvl4pPr>
      <a:lvl5pPr marL="1543012" indent="-171446" algn="l" defTabSz="685783" rtl="0" eaLnBrk="1" latinLnBrk="0" hangingPunct="1">
        <a:lnSpc>
          <a:spcPct val="90000"/>
        </a:lnSpc>
        <a:spcBef>
          <a:spcPts val="375"/>
        </a:spcBef>
        <a:spcAft>
          <a:spcPts val="0"/>
        </a:spcAft>
        <a:buFont typeface="Arial" panose="020B0604020202020204" pitchFamily="34" charset="0"/>
        <a:buChar char="•"/>
        <a:defRPr sz="900" b="0" i="0" kern="1200">
          <a:solidFill>
            <a:schemeClr val="accent6"/>
          </a:solidFill>
          <a:latin typeface="Helvetica LT Std Light" charset="0"/>
          <a:ea typeface="Helvetica LT Std Light" charset="0"/>
          <a:cs typeface="Helvetica LT Std Light"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921" y="2290794"/>
            <a:ext cx="7772400" cy="820517"/>
          </a:xfrm>
        </p:spPr>
        <p:txBody>
          <a:bodyPr>
            <a:normAutofit fontScale="90000"/>
          </a:bodyPr>
          <a:lstStyle/>
          <a:p>
            <a:r>
              <a:rPr lang="en-US" dirty="0"/>
              <a:t>Xtreme Car Wash Program</a:t>
            </a:r>
            <a:br>
              <a:rPr lang="en-US" dirty="0"/>
            </a:br>
            <a:endParaRPr lang="en-US" dirty="0"/>
          </a:p>
        </p:txBody>
      </p:sp>
      <p:sp>
        <p:nvSpPr>
          <p:cNvPr id="3" name="Subtitle 2"/>
          <p:cNvSpPr>
            <a:spLocks noGrp="1"/>
          </p:cNvSpPr>
          <p:nvPr>
            <p:ph type="subTitle" idx="1"/>
          </p:nvPr>
        </p:nvSpPr>
        <p:spPr/>
        <p:txBody>
          <a:bodyPr>
            <a:normAutofit/>
          </a:bodyPr>
          <a:lstStyle/>
          <a:p>
            <a:r>
              <a:rPr lang="en-US" sz="1800" dirty="0">
                <a:latin typeface="Helvetica LT Std Cond Blk" panose="020B0806030502050204"/>
              </a:rPr>
              <a:t>Spartan Chemical</a:t>
            </a:r>
            <a:endParaRPr lang="en-US" sz="1800" dirty="0"/>
          </a:p>
        </p:txBody>
      </p:sp>
    </p:spTree>
    <p:extLst>
      <p:ext uri="{BB962C8B-B14F-4D97-AF65-F5344CB8AC3E}">
        <p14:creationId xmlns:p14="http://schemas.microsoft.com/office/powerpoint/2010/main" val="1256905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pPr lvl="0"/>
            <a:r>
              <a:rPr lang="en-US" sz="6000" i="1" cap="all" dirty="0" err="1">
                <a:solidFill>
                  <a:srgbClr val="0074C8">
                    <a:lumMod val="20000"/>
                    <a:lumOff val="80000"/>
                  </a:srgbClr>
                </a:solidFill>
                <a:latin typeface="Helvetica LT Std Cond Blk" panose="020B0806030502050204" pitchFamily="34" charset="0"/>
              </a:rPr>
              <a:t>Xtreme</a:t>
            </a:r>
            <a:r>
              <a:rPr lang="en-US" sz="6000" cap="all" dirty="0">
                <a:solidFill>
                  <a:srgbClr val="0074C8">
                    <a:lumMod val="20000"/>
                    <a:lumOff val="80000"/>
                  </a:srgbClr>
                </a:solidFill>
                <a:latin typeface="Helvetica LT Std Cond Blk" panose="020B0806030502050204" pitchFamily="34" charset="0"/>
              </a:rPr>
              <a:t>  vehicle care </a:t>
            </a:r>
            <a:r>
              <a:rPr lang="en-US" sz="5000" cap="all" dirty="0">
                <a:solidFill>
                  <a:srgbClr val="16DC37"/>
                </a:solidFill>
                <a:latin typeface="Helvetica LT Std Cond Blk" panose="020B0806030502050204" pitchFamily="34" charset="0"/>
              </a:rPr>
              <a:t>selling the program</a:t>
            </a:r>
            <a:endParaRPr lang="en-US" sz="7200" cap="all" dirty="0">
              <a:solidFill>
                <a:srgbClr val="16DC37"/>
              </a:solidFill>
              <a:latin typeface="Helvetica LT Std Cond Blk" panose="020B0806030502050204" pitchFamily="34" charset="0"/>
            </a:endParaRPr>
          </a:p>
          <a:p>
            <a:endParaRPr lang="en-US" dirty="0"/>
          </a:p>
        </p:txBody>
      </p:sp>
    </p:spTree>
    <p:extLst>
      <p:ext uri="{BB962C8B-B14F-4D97-AF65-F5344CB8AC3E}">
        <p14:creationId xmlns:p14="http://schemas.microsoft.com/office/powerpoint/2010/main" val="3404170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85000" lnSpcReduction="20000"/>
          </a:bodyPr>
          <a:lstStyle/>
          <a:p>
            <a:r>
              <a:rPr lang="en-US" dirty="0"/>
              <a:t>Selling the program</a:t>
            </a:r>
          </a:p>
        </p:txBody>
      </p:sp>
      <p:sp>
        <p:nvSpPr>
          <p:cNvPr id="3" name="Title 2"/>
          <p:cNvSpPr>
            <a:spLocks noGrp="1"/>
          </p:cNvSpPr>
          <p:nvPr>
            <p:ph type="title"/>
          </p:nvPr>
        </p:nvSpPr>
        <p:spPr/>
        <p:txBody>
          <a:bodyPr/>
          <a:lstStyle/>
          <a:p>
            <a:r>
              <a:rPr lang="en-US" dirty="0"/>
              <a:t>Types of car washes </a:t>
            </a:r>
          </a:p>
        </p:txBody>
      </p:sp>
      <p:sp>
        <p:nvSpPr>
          <p:cNvPr id="4" name="Footer Placeholder 3"/>
          <p:cNvSpPr>
            <a:spLocks noGrp="1"/>
          </p:cNvSpPr>
          <p:nvPr>
            <p:ph type="ftr" sz="quarter" idx="11"/>
          </p:nvPr>
        </p:nvSpPr>
        <p:spPr>
          <a:xfrm>
            <a:off x="1687543" y="4629907"/>
            <a:ext cx="6883246" cy="273111"/>
          </a:xfrm>
        </p:spPr>
        <p:txBody>
          <a:bodyPr/>
          <a:lstStyle/>
          <a:p>
            <a:r>
              <a:rPr lang="en-US"/>
              <a:t>Xtreme Vehicle Care Program</a:t>
            </a:r>
            <a:endParaRPr lang="en-US" dirty="0"/>
          </a:p>
        </p:txBody>
      </p:sp>
      <p:sp>
        <p:nvSpPr>
          <p:cNvPr id="5" name="Slide Number Placeholder 4"/>
          <p:cNvSpPr>
            <a:spLocks noGrp="1"/>
          </p:cNvSpPr>
          <p:nvPr>
            <p:ph type="sldNum" sz="quarter" idx="12"/>
          </p:nvPr>
        </p:nvSpPr>
        <p:spPr/>
        <p:txBody>
          <a:bodyPr/>
          <a:lstStyle/>
          <a:p>
            <a:fld id="{00C708A1-6575-8D4A-A5EC-586CFF3AA03F}" type="slidenum">
              <a:rPr lang="en-US" smtClean="0"/>
              <a:pPr/>
              <a:t>11</a:t>
            </a:fld>
            <a:endParaRPr lang="en-US" dirty="0"/>
          </a:p>
        </p:txBody>
      </p:sp>
      <p:sp>
        <p:nvSpPr>
          <p:cNvPr id="6" name="Date Placeholder 5"/>
          <p:cNvSpPr>
            <a:spLocks noGrp="1"/>
          </p:cNvSpPr>
          <p:nvPr>
            <p:ph type="dt" sz="half" idx="10"/>
          </p:nvPr>
        </p:nvSpPr>
        <p:spPr/>
        <p:txBody>
          <a:bodyPr/>
          <a:lstStyle/>
          <a:p>
            <a:fld id="{2204234A-403A-4D4B-A6CE-F0CB07766FDD}" type="datetime1">
              <a:rPr lang="en-US" smtClean="0"/>
              <a:t>5/11/2022</a:t>
            </a:fld>
            <a:endParaRPr lang="en-US" dirty="0"/>
          </a:p>
        </p:txBody>
      </p:sp>
      <p:sp>
        <p:nvSpPr>
          <p:cNvPr id="8" name="Content Placeholder 6"/>
          <p:cNvSpPr txBox="1">
            <a:spLocks/>
          </p:cNvSpPr>
          <p:nvPr/>
        </p:nvSpPr>
        <p:spPr>
          <a:xfrm>
            <a:off x="749300" y="1372955"/>
            <a:ext cx="7821489" cy="3097940"/>
          </a:xfrm>
          <a:prstGeom prst="rect">
            <a:avLst/>
          </a:prstGeom>
        </p:spPr>
        <p:txBody>
          <a:bodyPr vert="horz" lIns="0" tIns="45720" rIns="91440" bIns="45720" numCol="2" rtlCol="0">
            <a:normAutofit/>
          </a:bodyPr>
          <a:lstStyle>
            <a:lvl1pPr marL="257175" indent="84138" algn="l" defTabSz="685783" rtl="0" eaLnBrk="1" latinLnBrk="0" hangingPunct="1">
              <a:lnSpc>
                <a:spcPct val="90000"/>
              </a:lnSpc>
              <a:spcBef>
                <a:spcPts val="750"/>
              </a:spcBef>
              <a:spcAft>
                <a:spcPts val="0"/>
              </a:spcAft>
              <a:buClr>
                <a:schemeClr val="bg1"/>
              </a:buClr>
              <a:buFont typeface="Arial" charset="0"/>
              <a:buChar char="•"/>
              <a:tabLst/>
              <a:defRPr sz="1500" b="0" i="0" kern="120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marL="514337" indent="-171446" algn="l" defTabSz="685783" rtl="0" eaLnBrk="1" latinLnBrk="0" hangingPunct="1">
              <a:lnSpc>
                <a:spcPct val="90000"/>
              </a:lnSpc>
              <a:spcBef>
                <a:spcPts val="375"/>
              </a:spcBef>
              <a:spcAft>
                <a:spcPts val="0"/>
              </a:spcAft>
              <a:buFont typeface="Arial" panose="020B0604020202020204" pitchFamily="34" charset="0"/>
              <a:buChar char="•"/>
              <a:defRPr sz="1350" b="0" i="0" kern="1200">
                <a:solidFill>
                  <a:schemeClr val="accent6"/>
                </a:solidFill>
                <a:latin typeface="Helvetica LT Std Light" charset="0"/>
                <a:ea typeface="Helvetica LT Std Light" charset="0"/>
                <a:cs typeface="Helvetica LT Std Light" charset="0"/>
              </a:defRPr>
            </a:lvl2pPr>
            <a:lvl3pPr marL="857228" indent="-171446" algn="l" defTabSz="685783" rtl="0" eaLnBrk="1" latinLnBrk="0" hangingPunct="1">
              <a:lnSpc>
                <a:spcPct val="90000"/>
              </a:lnSpc>
              <a:spcBef>
                <a:spcPts val="375"/>
              </a:spcBef>
              <a:spcAft>
                <a:spcPts val="0"/>
              </a:spcAft>
              <a:buFont typeface="Arial" panose="020B0604020202020204" pitchFamily="34" charset="0"/>
              <a:buChar char="•"/>
              <a:defRPr sz="1200" b="0" i="0" kern="1200" baseline="0">
                <a:solidFill>
                  <a:schemeClr val="accent6"/>
                </a:solidFill>
                <a:latin typeface="Helvetica LT Std Light" charset="0"/>
                <a:ea typeface="Helvetica LT Std Light" charset="0"/>
                <a:cs typeface="Helvetica LT Std Light" charset="0"/>
              </a:defRPr>
            </a:lvl3pPr>
            <a:lvl4pPr marL="1200120" indent="-171446" algn="l" defTabSz="685783" rtl="0" eaLnBrk="1" latinLnBrk="0" hangingPunct="1">
              <a:lnSpc>
                <a:spcPct val="90000"/>
              </a:lnSpc>
              <a:spcBef>
                <a:spcPts val="375"/>
              </a:spcBef>
              <a:spcAft>
                <a:spcPts val="0"/>
              </a:spcAft>
              <a:buFont typeface="Arial" panose="020B0604020202020204" pitchFamily="34" charset="0"/>
              <a:buChar char="•"/>
              <a:defRPr sz="1050" b="0" i="0" kern="1200">
                <a:solidFill>
                  <a:schemeClr val="accent6"/>
                </a:solidFill>
                <a:latin typeface="Helvetica LT Std Light" charset="0"/>
                <a:ea typeface="Helvetica LT Std Light" charset="0"/>
                <a:cs typeface="Helvetica LT Std Light" charset="0"/>
              </a:defRPr>
            </a:lvl4pPr>
            <a:lvl5pPr marL="1543012" indent="-171446" algn="l" defTabSz="685783" rtl="0" eaLnBrk="1" latinLnBrk="0" hangingPunct="1">
              <a:lnSpc>
                <a:spcPct val="90000"/>
              </a:lnSpc>
              <a:spcBef>
                <a:spcPts val="375"/>
              </a:spcBef>
              <a:spcAft>
                <a:spcPts val="0"/>
              </a:spcAft>
              <a:buFont typeface="Arial" panose="020B0604020202020204" pitchFamily="34" charset="0"/>
              <a:buChar char="•"/>
              <a:defRPr sz="900" b="0" i="0" kern="1200">
                <a:solidFill>
                  <a:schemeClr val="accent6"/>
                </a:solidFill>
                <a:latin typeface="Helvetica LT Std Light" charset="0"/>
                <a:ea typeface="Helvetica LT Std Light" charset="0"/>
                <a:cs typeface="Helvetica LT Std Light"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buNone/>
            </a:pPr>
            <a:r>
              <a:rPr lang="en-US" sz="2000" dirty="0">
                <a:solidFill>
                  <a:srgbClr val="16DC37"/>
                </a:solidFill>
              </a:rPr>
              <a:t>Touch-free or Friction</a:t>
            </a:r>
          </a:p>
          <a:p>
            <a:pPr>
              <a:buClr>
                <a:schemeClr val="accent6"/>
              </a:buClr>
            </a:pPr>
            <a:r>
              <a:rPr lang="en-US" sz="1800" dirty="0">
                <a:latin typeface="Helvetica LT Std Light" panose="020B0303020202020204" pitchFamily="34" charset="0"/>
              </a:rPr>
              <a:t>Touch-free systems rely on chemical action and water pressure to remove soils to deliver a clean car.</a:t>
            </a:r>
          </a:p>
          <a:p>
            <a:pPr>
              <a:buClr>
                <a:schemeClr val="accent6"/>
              </a:buClr>
            </a:pPr>
            <a:r>
              <a:rPr lang="en-US" sz="1800" dirty="0">
                <a:latin typeface="Helvetica LT Std Light" panose="020B0303020202020204" pitchFamily="34" charset="0"/>
              </a:rPr>
              <a:t>Friction washes use brushes to assist in the chemical action and therefore can use less chemical per car.</a:t>
            </a:r>
          </a:p>
          <a:p>
            <a:pPr indent="0">
              <a:buClr>
                <a:schemeClr val="accent6"/>
              </a:buClr>
              <a:buNone/>
            </a:pPr>
            <a:endParaRPr lang="en-US" sz="2000" dirty="0">
              <a:solidFill>
                <a:srgbClr val="16DC37"/>
              </a:solidFill>
            </a:endParaRPr>
          </a:p>
          <a:p>
            <a:pPr indent="0">
              <a:buClr>
                <a:schemeClr val="accent6"/>
              </a:buClr>
              <a:buNone/>
            </a:pPr>
            <a:r>
              <a:rPr lang="en-US" sz="2000" dirty="0">
                <a:solidFill>
                  <a:srgbClr val="16DC37"/>
                </a:solidFill>
              </a:rPr>
              <a:t>Conveyor or In-bay</a:t>
            </a:r>
          </a:p>
          <a:p>
            <a:pPr>
              <a:buClr>
                <a:schemeClr val="accent6"/>
              </a:buClr>
            </a:pPr>
            <a:r>
              <a:rPr lang="en-US" sz="1800" dirty="0">
                <a:solidFill>
                  <a:srgbClr val="16DC37"/>
                </a:solidFill>
              </a:rPr>
              <a:t> </a:t>
            </a:r>
            <a:r>
              <a:rPr lang="en-US" sz="1800" dirty="0">
                <a:latin typeface="Helvetica LT Std Light" panose="020B0303020202020204" pitchFamily="34" charset="0"/>
              </a:rPr>
              <a:t>Conveyor systems move the car along a tunnel, processing through various stages of the wash process.</a:t>
            </a:r>
          </a:p>
          <a:p>
            <a:pPr>
              <a:buClr>
                <a:schemeClr val="accent6"/>
              </a:buClr>
            </a:pPr>
            <a:r>
              <a:rPr lang="en-US" sz="1800" dirty="0">
                <a:latin typeface="Helvetica LT Std Light" panose="020B0303020202020204" pitchFamily="34" charset="0"/>
              </a:rPr>
              <a:t>In-bay washes move the equipment around the car as the wash process progresses.</a:t>
            </a:r>
          </a:p>
        </p:txBody>
      </p:sp>
    </p:spTree>
    <p:extLst>
      <p:ext uri="{BB962C8B-B14F-4D97-AF65-F5344CB8AC3E}">
        <p14:creationId xmlns:p14="http://schemas.microsoft.com/office/powerpoint/2010/main" val="757319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85000" lnSpcReduction="20000"/>
          </a:bodyPr>
          <a:lstStyle/>
          <a:p>
            <a:pPr algn="ctr"/>
            <a:r>
              <a:rPr lang="en-US" dirty="0"/>
              <a:t>CONVEYOR- TUNNEL</a:t>
            </a:r>
          </a:p>
        </p:txBody>
      </p:sp>
      <p:sp>
        <p:nvSpPr>
          <p:cNvPr id="4" name="Footer Placeholder 3"/>
          <p:cNvSpPr>
            <a:spLocks noGrp="1"/>
          </p:cNvSpPr>
          <p:nvPr>
            <p:ph type="ftr" sz="quarter" idx="11"/>
          </p:nvPr>
        </p:nvSpPr>
        <p:spPr>
          <a:xfrm>
            <a:off x="1687543" y="4629907"/>
            <a:ext cx="6883246" cy="273111"/>
          </a:xfrm>
        </p:spPr>
        <p:txBody>
          <a:bodyPr/>
          <a:lstStyle/>
          <a:p>
            <a:r>
              <a:rPr lang="en-US"/>
              <a:t>Xtreme Vehicle Care Program</a:t>
            </a:r>
            <a:endParaRPr lang="en-US" dirty="0"/>
          </a:p>
        </p:txBody>
      </p:sp>
      <p:sp>
        <p:nvSpPr>
          <p:cNvPr id="5" name="Slide Number Placeholder 4"/>
          <p:cNvSpPr>
            <a:spLocks noGrp="1"/>
          </p:cNvSpPr>
          <p:nvPr>
            <p:ph type="sldNum" sz="quarter" idx="12"/>
          </p:nvPr>
        </p:nvSpPr>
        <p:spPr/>
        <p:txBody>
          <a:bodyPr/>
          <a:lstStyle/>
          <a:p>
            <a:fld id="{00C708A1-6575-8D4A-A5EC-586CFF3AA03F}" type="slidenum">
              <a:rPr lang="en-US" smtClean="0"/>
              <a:pPr/>
              <a:t>12</a:t>
            </a:fld>
            <a:endParaRPr lang="en-US" dirty="0"/>
          </a:p>
        </p:txBody>
      </p:sp>
      <p:sp>
        <p:nvSpPr>
          <p:cNvPr id="6" name="Date Placeholder 5"/>
          <p:cNvSpPr>
            <a:spLocks noGrp="1"/>
          </p:cNvSpPr>
          <p:nvPr>
            <p:ph type="dt" sz="half" idx="10"/>
          </p:nvPr>
        </p:nvSpPr>
        <p:spPr/>
        <p:txBody>
          <a:bodyPr/>
          <a:lstStyle/>
          <a:p>
            <a:fld id="{2204234A-403A-4D4B-A6CE-F0CB07766FDD}" type="datetime1">
              <a:rPr lang="en-US" smtClean="0"/>
              <a:t>5/11/2022</a:t>
            </a:fld>
            <a:endParaRPr lang="en-US" dirty="0"/>
          </a:p>
        </p:txBody>
      </p:sp>
      <p:pic>
        <p:nvPicPr>
          <p:cNvPr id="8" name="Picture 7">
            <a:extLst>
              <a:ext uri="{FF2B5EF4-FFF2-40B4-BE49-F238E27FC236}">
                <a16:creationId xmlns:a16="http://schemas.microsoft.com/office/drawing/2014/main" id="{E71A2C87-A276-C3A9-6CFC-4FBDFF536575}"/>
              </a:ext>
            </a:extLst>
          </p:cNvPr>
          <p:cNvPicPr>
            <a:picLocks noChangeAspect="1"/>
          </p:cNvPicPr>
          <p:nvPr/>
        </p:nvPicPr>
        <p:blipFill>
          <a:blip r:embed="rId2"/>
          <a:stretch>
            <a:fillRect/>
          </a:stretch>
        </p:blipFill>
        <p:spPr>
          <a:xfrm>
            <a:off x="341971" y="869794"/>
            <a:ext cx="8434558" cy="3797179"/>
          </a:xfrm>
          <a:prstGeom prst="rect">
            <a:avLst/>
          </a:prstGeom>
        </p:spPr>
      </p:pic>
    </p:spTree>
    <p:extLst>
      <p:ext uri="{BB962C8B-B14F-4D97-AF65-F5344CB8AC3E}">
        <p14:creationId xmlns:p14="http://schemas.microsoft.com/office/powerpoint/2010/main" val="2946347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bwMode="auto">
          <a:xfrm flipH="1" flipV="1">
            <a:off x="2010461" y="1273864"/>
            <a:ext cx="1620" cy="2193275"/>
          </a:xfrm>
          <a:prstGeom prst="line">
            <a:avLst/>
          </a:prstGeom>
          <a:blipFill dpi="0" rotWithShape="0">
            <a:blip r:embed="rId2">
              <a:duotone>
                <a:schemeClr val="accent5">
                  <a:shade val="45000"/>
                  <a:satMod val="135000"/>
                </a:schemeClr>
                <a:prstClr val="white"/>
              </a:duotone>
            </a:blip>
            <a:srcRect/>
            <a:tile tx="0" ty="0" sx="100000" sy="100000" flip="none" algn="tl"/>
          </a:blipFill>
          <a:ln w="2540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H="1" flipV="1">
            <a:off x="2856644" y="1273864"/>
            <a:ext cx="13391" cy="2193275"/>
          </a:xfrm>
          <a:prstGeom prst="line">
            <a:avLst/>
          </a:prstGeom>
          <a:blipFill dpi="0" rotWithShape="0">
            <a:blip r:embed="rId2">
              <a:duotone>
                <a:schemeClr val="accent5">
                  <a:shade val="45000"/>
                  <a:satMod val="135000"/>
                </a:schemeClr>
                <a:prstClr val="white"/>
              </a:duotone>
            </a:blip>
            <a:srcRect/>
            <a:tile tx="0" ty="0" sx="100000" sy="100000" flip="none" algn="tl"/>
          </a:blipFill>
          <a:ln w="2540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flipV="1">
            <a:off x="3713665" y="1273866"/>
            <a:ext cx="0" cy="2193273"/>
          </a:xfrm>
          <a:prstGeom prst="line">
            <a:avLst/>
          </a:prstGeom>
          <a:blipFill dpi="0" rotWithShape="0">
            <a:blip r:embed="rId2">
              <a:duotone>
                <a:schemeClr val="accent5">
                  <a:shade val="45000"/>
                  <a:satMod val="135000"/>
                </a:schemeClr>
                <a:prstClr val="white"/>
              </a:duotone>
            </a:blip>
            <a:srcRect/>
            <a:tile tx="0" ty="0" sx="100000" sy="100000" flip="none" algn="tl"/>
          </a:blipFill>
          <a:ln w="2540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flipH="1" flipV="1">
            <a:off x="4559849" y="1273866"/>
            <a:ext cx="27764" cy="2235346"/>
          </a:xfrm>
          <a:prstGeom prst="line">
            <a:avLst/>
          </a:prstGeom>
          <a:blipFill dpi="0" rotWithShape="0">
            <a:blip r:embed="rId2">
              <a:duotone>
                <a:schemeClr val="accent5">
                  <a:shade val="45000"/>
                  <a:satMod val="135000"/>
                </a:schemeClr>
                <a:prstClr val="white"/>
              </a:duotone>
            </a:blip>
            <a:srcRect/>
            <a:tile tx="0" ty="0" sx="100000" sy="100000" flip="none" algn="tl"/>
          </a:blipFill>
          <a:ln w="2540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V="1">
            <a:off x="5440611" y="1273866"/>
            <a:ext cx="0" cy="2193273"/>
          </a:xfrm>
          <a:prstGeom prst="line">
            <a:avLst/>
          </a:prstGeom>
          <a:blipFill dpi="0" rotWithShape="0">
            <a:blip r:embed="rId2">
              <a:duotone>
                <a:schemeClr val="accent5">
                  <a:shade val="45000"/>
                  <a:satMod val="135000"/>
                </a:schemeClr>
                <a:prstClr val="white"/>
              </a:duotone>
            </a:blip>
            <a:srcRect/>
            <a:tile tx="0" ty="0" sx="100000" sy="100000" flip="none" algn="tl"/>
          </a:blipFill>
          <a:ln w="2540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V="1">
            <a:off x="6273355" y="1273864"/>
            <a:ext cx="13438" cy="2235348"/>
          </a:xfrm>
          <a:prstGeom prst="line">
            <a:avLst/>
          </a:prstGeom>
          <a:blipFill dpi="0" rotWithShape="0">
            <a:blip r:embed="rId2">
              <a:duotone>
                <a:schemeClr val="accent5">
                  <a:shade val="45000"/>
                  <a:satMod val="135000"/>
                </a:schemeClr>
                <a:prstClr val="white"/>
              </a:duotone>
            </a:blip>
            <a:srcRect/>
            <a:tile tx="0" ty="0" sx="100000" sy="100000" flip="none" algn="tl"/>
          </a:blipFill>
          <a:ln w="2540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p:cNvSpPr txBox="1"/>
          <p:nvPr/>
        </p:nvSpPr>
        <p:spPr>
          <a:xfrm>
            <a:off x="6232329" y="3170225"/>
            <a:ext cx="946061" cy="184666"/>
          </a:xfrm>
          <a:prstGeom prst="rect">
            <a:avLst/>
          </a:prstGeom>
          <a:noFill/>
        </p:spPr>
        <p:txBody>
          <a:bodyPr wrap="square" rtlCol="0">
            <a:spAutoFit/>
          </a:bodyPr>
          <a:lstStyle/>
          <a:p>
            <a:pPr marL="128588" indent="-128588">
              <a:buFont typeface="Arial" panose="020B0604020202020204" pitchFamily="34" charset="0"/>
              <a:buChar char="•"/>
            </a:pPr>
            <a:r>
              <a:rPr lang="en-US" sz="600" dirty="0">
                <a:latin typeface="Helvetica LT Std Light" panose="020B0303020202020204" pitchFamily="34" charset="0"/>
                <a:cs typeface="Arial" panose="020B0604020202020204" pitchFamily="34" charset="0"/>
              </a:rPr>
              <a:t>High pH pre-soak</a:t>
            </a:r>
          </a:p>
        </p:txBody>
      </p:sp>
      <p:sp>
        <p:nvSpPr>
          <p:cNvPr id="51" name="TextBox 50"/>
          <p:cNvSpPr txBox="1"/>
          <p:nvPr/>
        </p:nvSpPr>
        <p:spPr>
          <a:xfrm>
            <a:off x="4643137" y="3201134"/>
            <a:ext cx="971279" cy="184666"/>
          </a:xfrm>
          <a:prstGeom prst="rect">
            <a:avLst/>
          </a:prstGeom>
          <a:noFill/>
        </p:spPr>
        <p:txBody>
          <a:bodyPr wrap="square" rtlCol="0">
            <a:spAutoFit/>
          </a:bodyPr>
          <a:lstStyle/>
          <a:p>
            <a:pPr marL="128588" indent="-128588">
              <a:buFont typeface="Arial" panose="020B0604020202020204" pitchFamily="34" charset="0"/>
              <a:buChar char="•"/>
            </a:pPr>
            <a:r>
              <a:rPr lang="en-US" sz="600" dirty="0">
                <a:latin typeface="Helvetica LT Std Light" panose="020B0303020202020204" pitchFamily="34" charset="0"/>
                <a:cs typeface="Arial" panose="020B0604020202020204" pitchFamily="34" charset="0"/>
              </a:rPr>
              <a:t>Rinse</a:t>
            </a:r>
          </a:p>
        </p:txBody>
      </p:sp>
      <p:sp>
        <p:nvSpPr>
          <p:cNvPr id="67" name="TextBox 66"/>
          <p:cNvSpPr txBox="1"/>
          <p:nvPr/>
        </p:nvSpPr>
        <p:spPr>
          <a:xfrm>
            <a:off x="7095026" y="3124058"/>
            <a:ext cx="971279" cy="276999"/>
          </a:xfrm>
          <a:prstGeom prst="rect">
            <a:avLst/>
          </a:prstGeom>
          <a:noFill/>
        </p:spPr>
        <p:txBody>
          <a:bodyPr wrap="square" rtlCol="0">
            <a:spAutoFit/>
          </a:bodyPr>
          <a:lstStyle/>
          <a:p>
            <a:pPr marL="128588" indent="-128588">
              <a:buFont typeface="Arial" panose="020B0604020202020204" pitchFamily="34" charset="0"/>
              <a:buChar char="•"/>
            </a:pPr>
            <a:r>
              <a:rPr lang="en-US" sz="600" dirty="0">
                <a:latin typeface="Helvetica LT Std Light" panose="020B0303020202020204" pitchFamily="34" charset="0"/>
                <a:cs typeface="Arial" panose="020B0604020202020204" pitchFamily="34" charset="0"/>
              </a:rPr>
              <a:t>Low pH pre-soak</a:t>
            </a:r>
          </a:p>
          <a:p>
            <a:pPr marL="128588" indent="-128588">
              <a:buFont typeface="Arial" panose="020B0604020202020204" pitchFamily="34" charset="0"/>
              <a:buChar char="•"/>
            </a:pPr>
            <a:r>
              <a:rPr lang="en-US" sz="600" dirty="0">
                <a:latin typeface="Helvetica LT Std Light" panose="020B0303020202020204" pitchFamily="34" charset="0"/>
                <a:cs typeface="Arial" panose="020B0604020202020204" pitchFamily="34" charset="0"/>
              </a:rPr>
              <a:t>Wheel/rim presoak</a:t>
            </a:r>
          </a:p>
        </p:txBody>
      </p:sp>
      <p:sp>
        <p:nvSpPr>
          <p:cNvPr id="68" name="TextBox 67"/>
          <p:cNvSpPr txBox="1"/>
          <p:nvPr/>
        </p:nvSpPr>
        <p:spPr>
          <a:xfrm>
            <a:off x="5428695" y="3117124"/>
            <a:ext cx="981875" cy="276999"/>
          </a:xfrm>
          <a:prstGeom prst="rect">
            <a:avLst/>
          </a:prstGeom>
          <a:noFill/>
        </p:spPr>
        <p:txBody>
          <a:bodyPr wrap="square" rtlCol="0">
            <a:spAutoFit/>
          </a:bodyPr>
          <a:lstStyle/>
          <a:p>
            <a:pPr marL="128588" indent="-128588">
              <a:buFont typeface="Arial" panose="020B0604020202020204" pitchFamily="34" charset="0"/>
              <a:buChar char="•"/>
            </a:pPr>
            <a:r>
              <a:rPr lang="en-US" sz="600" dirty="0">
                <a:latin typeface="Helvetica LT Std Light" panose="020B0303020202020204" pitchFamily="34" charset="0"/>
                <a:cs typeface="Arial" panose="020B0604020202020204" pitchFamily="34" charset="0"/>
              </a:rPr>
              <a:t>Tire and Wheel</a:t>
            </a:r>
            <a:br>
              <a:rPr lang="en-US" sz="600" dirty="0">
                <a:latin typeface="Helvetica LT Std Light" panose="020B0303020202020204" pitchFamily="34" charset="0"/>
                <a:cs typeface="Arial" panose="020B0604020202020204" pitchFamily="34" charset="0"/>
              </a:rPr>
            </a:br>
            <a:r>
              <a:rPr lang="en-US" sz="600" dirty="0">
                <a:latin typeface="Helvetica LT Std Light" panose="020B0303020202020204" pitchFamily="34" charset="0"/>
                <a:cs typeface="Arial" panose="020B0604020202020204" pitchFamily="34" charset="0"/>
              </a:rPr>
              <a:t>Cleaner</a:t>
            </a:r>
          </a:p>
        </p:txBody>
      </p:sp>
      <p:sp>
        <p:nvSpPr>
          <p:cNvPr id="69" name="TextBox 68"/>
          <p:cNvSpPr txBox="1"/>
          <p:nvPr/>
        </p:nvSpPr>
        <p:spPr>
          <a:xfrm>
            <a:off x="3713372" y="3190139"/>
            <a:ext cx="971279" cy="184666"/>
          </a:xfrm>
          <a:prstGeom prst="rect">
            <a:avLst/>
          </a:prstGeom>
          <a:noFill/>
        </p:spPr>
        <p:txBody>
          <a:bodyPr wrap="square" rtlCol="0">
            <a:spAutoFit/>
          </a:bodyPr>
          <a:lstStyle/>
          <a:p>
            <a:pPr marL="128588" indent="-128588">
              <a:buFont typeface="Arial" panose="020B0604020202020204" pitchFamily="34" charset="0"/>
              <a:buChar char="•"/>
            </a:pPr>
            <a:r>
              <a:rPr lang="en-US" sz="600" dirty="0">
                <a:latin typeface="Helvetica LT Std Light" panose="020B0303020202020204" pitchFamily="34" charset="0"/>
                <a:cs typeface="Arial" panose="020B0604020202020204" pitchFamily="34" charset="0"/>
              </a:rPr>
              <a:t>High foam polish</a:t>
            </a:r>
          </a:p>
        </p:txBody>
      </p:sp>
      <p:sp>
        <p:nvSpPr>
          <p:cNvPr id="71" name="TextBox 70"/>
          <p:cNvSpPr txBox="1"/>
          <p:nvPr/>
        </p:nvSpPr>
        <p:spPr>
          <a:xfrm>
            <a:off x="2896036" y="3190139"/>
            <a:ext cx="854757" cy="184666"/>
          </a:xfrm>
          <a:prstGeom prst="rect">
            <a:avLst/>
          </a:prstGeom>
          <a:noFill/>
        </p:spPr>
        <p:txBody>
          <a:bodyPr wrap="square" rtlCol="0">
            <a:spAutoFit/>
          </a:bodyPr>
          <a:lstStyle/>
          <a:p>
            <a:pPr marL="128588" indent="-128588">
              <a:buFont typeface="Arial" panose="020B0604020202020204" pitchFamily="34" charset="0"/>
              <a:buChar char="•"/>
            </a:pPr>
            <a:r>
              <a:rPr lang="en-US" sz="600" dirty="0">
                <a:latin typeface="Helvetica LT Std Light" panose="020B0303020202020204" pitchFamily="34" charset="0"/>
                <a:cs typeface="Arial" panose="020B0604020202020204" pitchFamily="34" charset="0"/>
              </a:rPr>
              <a:t>Dying agent</a:t>
            </a:r>
          </a:p>
        </p:txBody>
      </p:sp>
      <p:sp>
        <p:nvSpPr>
          <p:cNvPr id="72" name="TextBox 71"/>
          <p:cNvSpPr txBox="1"/>
          <p:nvPr/>
        </p:nvSpPr>
        <p:spPr>
          <a:xfrm>
            <a:off x="1998049" y="3097808"/>
            <a:ext cx="971279" cy="276999"/>
          </a:xfrm>
          <a:prstGeom prst="rect">
            <a:avLst/>
          </a:prstGeom>
          <a:noFill/>
        </p:spPr>
        <p:txBody>
          <a:bodyPr wrap="square" rtlCol="0">
            <a:spAutoFit/>
          </a:bodyPr>
          <a:lstStyle/>
          <a:p>
            <a:pPr marL="128588" indent="-128588">
              <a:buFont typeface="Arial" panose="020B0604020202020204" pitchFamily="34" charset="0"/>
              <a:buChar char="•"/>
            </a:pPr>
            <a:r>
              <a:rPr lang="en-US" sz="600" dirty="0">
                <a:latin typeface="Helvetica LT Std Light" panose="020B0303020202020204" pitchFamily="34" charset="0"/>
                <a:cs typeface="Arial" panose="020B0604020202020204" pitchFamily="34" charset="0"/>
              </a:rPr>
              <a:t>Wax OR </a:t>
            </a:r>
            <a:br>
              <a:rPr lang="en-US" sz="600" dirty="0">
                <a:latin typeface="Helvetica LT Std Light" panose="020B0303020202020204" pitchFamily="34" charset="0"/>
                <a:cs typeface="Arial" panose="020B0604020202020204" pitchFamily="34" charset="0"/>
              </a:rPr>
            </a:br>
            <a:r>
              <a:rPr lang="en-US" sz="600" dirty="0">
                <a:latin typeface="Helvetica LT Std Light" panose="020B0303020202020204" pitchFamily="34" charset="0"/>
                <a:cs typeface="Arial" panose="020B0604020202020204" pitchFamily="34" charset="0"/>
              </a:rPr>
              <a:t>Protectant</a:t>
            </a:r>
          </a:p>
        </p:txBody>
      </p:sp>
      <p:sp>
        <p:nvSpPr>
          <p:cNvPr id="74" name="TextBox 73"/>
          <p:cNvSpPr txBox="1"/>
          <p:nvPr/>
        </p:nvSpPr>
        <p:spPr>
          <a:xfrm>
            <a:off x="1105587" y="3077892"/>
            <a:ext cx="971279" cy="276999"/>
          </a:xfrm>
          <a:prstGeom prst="rect">
            <a:avLst/>
          </a:prstGeom>
          <a:noFill/>
        </p:spPr>
        <p:txBody>
          <a:bodyPr wrap="square" rtlCol="0">
            <a:spAutoFit/>
          </a:bodyPr>
          <a:lstStyle/>
          <a:p>
            <a:pPr marL="128588" indent="-128588">
              <a:buFont typeface="Arial" panose="020B0604020202020204" pitchFamily="34" charset="0"/>
              <a:buChar char="•"/>
            </a:pPr>
            <a:r>
              <a:rPr lang="en-US" sz="600" dirty="0">
                <a:latin typeface="Helvetica LT Std Light" panose="020B0303020202020204" pitchFamily="34" charset="0"/>
                <a:cs typeface="Arial" panose="020B0604020202020204" pitchFamily="34" charset="0"/>
              </a:rPr>
              <a:t>Tire dressing</a:t>
            </a:r>
          </a:p>
          <a:p>
            <a:pPr marL="128588" indent="-128588">
              <a:buFont typeface="Arial" panose="020B0604020202020204" pitchFamily="34" charset="0"/>
              <a:buChar char="•"/>
            </a:pPr>
            <a:r>
              <a:rPr lang="en-US" sz="600" dirty="0">
                <a:latin typeface="Helvetica LT Std Light" panose="020B0303020202020204" pitchFamily="34" charset="0"/>
                <a:cs typeface="Arial" panose="020B0604020202020204" pitchFamily="34" charset="0"/>
              </a:rPr>
              <a:t>Brush applicator</a:t>
            </a:r>
          </a:p>
        </p:txBody>
      </p:sp>
      <p:sp>
        <p:nvSpPr>
          <p:cNvPr id="7" name="Oval 6"/>
          <p:cNvSpPr/>
          <p:nvPr/>
        </p:nvSpPr>
        <p:spPr bwMode="auto">
          <a:xfrm>
            <a:off x="6611032" y="1771650"/>
            <a:ext cx="228600" cy="228600"/>
          </a:xfrm>
          <a:prstGeom prst="ellipse">
            <a:avLst/>
          </a:prstGeom>
          <a:solidFill>
            <a:srgbClr val="FF0000"/>
          </a:solidFill>
          <a:ln w="254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600">
              <a:solidFill>
                <a:srgbClr val="000000"/>
              </a:solidFill>
              <a:latin typeface="Gill Sans" charset="0"/>
              <a:ea typeface="ヒラギノ角ゴ ProN W3" charset="0"/>
              <a:cs typeface="ヒラギノ角ゴ ProN W3" charset="0"/>
              <a:sym typeface="Gill Sans" charset="0"/>
            </a:endParaRPr>
          </a:p>
        </p:txBody>
      </p:sp>
      <p:sp>
        <p:nvSpPr>
          <p:cNvPr id="75" name="Oval 74"/>
          <p:cNvSpPr/>
          <p:nvPr/>
        </p:nvSpPr>
        <p:spPr bwMode="auto">
          <a:xfrm>
            <a:off x="7415911" y="2228850"/>
            <a:ext cx="228600" cy="228600"/>
          </a:xfrm>
          <a:prstGeom prst="ellipse">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600">
              <a:solidFill>
                <a:srgbClr val="000000"/>
              </a:solidFill>
              <a:latin typeface="Gill Sans" charset="0"/>
              <a:ea typeface="ヒラギノ角ゴ ProN W3" charset="0"/>
              <a:cs typeface="ヒラギノ角ゴ ProN W3" charset="0"/>
              <a:sym typeface="Gill Sans" charset="0"/>
            </a:endParaRPr>
          </a:p>
        </p:txBody>
      </p:sp>
      <p:sp>
        <p:nvSpPr>
          <p:cNvPr id="77" name="Oval 76"/>
          <p:cNvSpPr/>
          <p:nvPr/>
        </p:nvSpPr>
        <p:spPr bwMode="auto">
          <a:xfrm>
            <a:off x="3218768" y="1771650"/>
            <a:ext cx="228600" cy="228600"/>
          </a:xfrm>
          <a:prstGeom prst="ellipse">
            <a:avLst/>
          </a:prstGeom>
          <a:solidFill>
            <a:srgbClr val="FF0000"/>
          </a:solidFill>
          <a:ln w="254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600">
              <a:solidFill>
                <a:srgbClr val="000000"/>
              </a:solidFill>
              <a:latin typeface="Gill Sans" charset="0"/>
              <a:ea typeface="ヒラギノ角ゴ ProN W3" charset="0"/>
              <a:cs typeface="ヒラギノ角ゴ ProN W3" charset="0"/>
              <a:sym typeface="Gill Sans" charset="0"/>
            </a:endParaRPr>
          </a:p>
        </p:txBody>
      </p:sp>
      <p:sp>
        <p:nvSpPr>
          <p:cNvPr id="78" name="Oval 77"/>
          <p:cNvSpPr/>
          <p:nvPr/>
        </p:nvSpPr>
        <p:spPr bwMode="auto">
          <a:xfrm>
            <a:off x="6611032" y="2228850"/>
            <a:ext cx="228600" cy="228600"/>
          </a:xfrm>
          <a:prstGeom prst="ellipse">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600">
              <a:solidFill>
                <a:srgbClr val="000000"/>
              </a:solidFill>
              <a:latin typeface="Gill Sans" charset="0"/>
              <a:ea typeface="ヒラギノ角ゴ ProN W3" charset="0"/>
              <a:cs typeface="ヒラギノ角ゴ ProN W3" charset="0"/>
              <a:sym typeface="Gill Sans" charset="0"/>
            </a:endParaRPr>
          </a:p>
        </p:txBody>
      </p:sp>
      <p:sp>
        <p:nvSpPr>
          <p:cNvPr id="79" name="Oval 78"/>
          <p:cNvSpPr/>
          <p:nvPr/>
        </p:nvSpPr>
        <p:spPr bwMode="auto">
          <a:xfrm>
            <a:off x="5771244" y="2228850"/>
            <a:ext cx="228600" cy="228600"/>
          </a:xfrm>
          <a:prstGeom prst="ellipse">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600">
              <a:solidFill>
                <a:srgbClr val="000000"/>
              </a:solidFill>
              <a:latin typeface="Gill Sans" charset="0"/>
              <a:ea typeface="ヒラギノ角ゴ ProN W3" charset="0"/>
              <a:cs typeface="ヒラギノ角ゴ ProN W3" charset="0"/>
              <a:sym typeface="Gill Sans" charset="0"/>
            </a:endParaRPr>
          </a:p>
        </p:txBody>
      </p:sp>
      <p:sp>
        <p:nvSpPr>
          <p:cNvPr id="80" name="Oval 79"/>
          <p:cNvSpPr/>
          <p:nvPr/>
        </p:nvSpPr>
        <p:spPr bwMode="auto">
          <a:xfrm>
            <a:off x="4901311" y="2228850"/>
            <a:ext cx="228600" cy="228600"/>
          </a:xfrm>
          <a:prstGeom prst="ellipse">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600">
              <a:solidFill>
                <a:srgbClr val="000000"/>
              </a:solidFill>
              <a:latin typeface="Gill Sans" charset="0"/>
              <a:ea typeface="ヒラギノ角ゴ ProN W3" charset="0"/>
              <a:cs typeface="ヒラギノ角ゴ ProN W3" charset="0"/>
              <a:sym typeface="Gill Sans" charset="0"/>
            </a:endParaRPr>
          </a:p>
        </p:txBody>
      </p:sp>
      <p:sp>
        <p:nvSpPr>
          <p:cNvPr id="81" name="Oval 80"/>
          <p:cNvSpPr/>
          <p:nvPr/>
        </p:nvSpPr>
        <p:spPr bwMode="auto">
          <a:xfrm>
            <a:off x="4025156" y="2228850"/>
            <a:ext cx="228600" cy="228600"/>
          </a:xfrm>
          <a:prstGeom prst="ellipse">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600">
              <a:solidFill>
                <a:srgbClr val="000000"/>
              </a:solidFill>
              <a:latin typeface="Gill Sans" charset="0"/>
              <a:ea typeface="ヒラギノ角ゴ ProN W3" charset="0"/>
              <a:cs typeface="ヒラギノ角ゴ ProN W3" charset="0"/>
              <a:sym typeface="Gill Sans" charset="0"/>
            </a:endParaRPr>
          </a:p>
        </p:txBody>
      </p:sp>
      <p:sp>
        <p:nvSpPr>
          <p:cNvPr id="82" name="Oval 81"/>
          <p:cNvSpPr/>
          <p:nvPr/>
        </p:nvSpPr>
        <p:spPr bwMode="auto">
          <a:xfrm>
            <a:off x="3218768" y="2228850"/>
            <a:ext cx="228600" cy="228600"/>
          </a:xfrm>
          <a:prstGeom prst="ellipse">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600">
              <a:solidFill>
                <a:srgbClr val="000000"/>
              </a:solidFill>
              <a:latin typeface="Gill Sans" charset="0"/>
              <a:ea typeface="ヒラギノ角ゴ ProN W3" charset="0"/>
              <a:cs typeface="ヒラギノ角ゴ ProN W3" charset="0"/>
              <a:sym typeface="Gill Sans" charset="0"/>
            </a:endParaRPr>
          </a:p>
        </p:txBody>
      </p:sp>
      <p:sp>
        <p:nvSpPr>
          <p:cNvPr id="83" name="Oval 82"/>
          <p:cNvSpPr/>
          <p:nvPr/>
        </p:nvSpPr>
        <p:spPr bwMode="auto">
          <a:xfrm>
            <a:off x="2361518" y="2228850"/>
            <a:ext cx="228600" cy="228600"/>
          </a:xfrm>
          <a:prstGeom prst="ellipse">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600">
              <a:solidFill>
                <a:srgbClr val="000000"/>
              </a:solidFill>
              <a:latin typeface="Gill Sans" charset="0"/>
              <a:ea typeface="ヒラギノ角ゴ ProN W3" charset="0"/>
              <a:cs typeface="ヒラギノ角ゴ ProN W3" charset="0"/>
              <a:sym typeface="Gill Sans" charset="0"/>
            </a:endParaRPr>
          </a:p>
        </p:txBody>
      </p:sp>
      <p:sp>
        <p:nvSpPr>
          <p:cNvPr id="84" name="Oval 83"/>
          <p:cNvSpPr/>
          <p:nvPr/>
        </p:nvSpPr>
        <p:spPr bwMode="auto">
          <a:xfrm>
            <a:off x="1511726" y="2228850"/>
            <a:ext cx="228600" cy="228600"/>
          </a:xfrm>
          <a:prstGeom prst="ellipse">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600">
              <a:solidFill>
                <a:srgbClr val="000000"/>
              </a:solidFill>
              <a:latin typeface="Gill Sans" charset="0"/>
              <a:ea typeface="ヒラギノ角ゴ ProN W3" charset="0"/>
              <a:cs typeface="ヒラギノ角ゴ ProN W3" charset="0"/>
              <a:sym typeface="Gill Sans" charset="0"/>
            </a:endParaRPr>
          </a:p>
        </p:txBody>
      </p:sp>
      <p:cxnSp>
        <p:nvCxnSpPr>
          <p:cNvPr id="60" name="Straight Connector 59"/>
          <p:cNvCxnSpPr/>
          <p:nvPr/>
        </p:nvCxnSpPr>
        <p:spPr bwMode="auto">
          <a:xfrm flipV="1">
            <a:off x="1150842" y="1273864"/>
            <a:ext cx="0" cy="2193275"/>
          </a:xfrm>
          <a:prstGeom prst="line">
            <a:avLst/>
          </a:prstGeom>
          <a:blipFill dpi="0" rotWithShape="0">
            <a:blip r:embed="rId2">
              <a:duotone>
                <a:schemeClr val="accent5">
                  <a:shade val="45000"/>
                  <a:satMod val="135000"/>
                </a:schemeClr>
                <a:prstClr val="white"/>
              </a:duotone>
            </a:blip>
            <a:srcRect/>
            <a:tile tx="0" ty="0" sx="100000" sy="100000" flip="none" algn="tl"/>
          </a:blipFill>
          <a:ln w="2540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7992598" y="1273866"/>
            <a:ext cx="0" cy="2193273"/>
          </a:xfrm>
          <a:prstGeom prst="line">
            <a:avLst/>
          </a:prstGeom>
          <a:blipFill dpi="0" rotWithShape="0">
            <a:blip r:embed="rId2">
              <a:duotone>
                <a:schemeClr val="accent5">
                  <a:shade val="45000"/>
                  <a:satMod val="135000"/>
                </a:schemeClr>
                <a:prstClr val="white"/>
              </a:duotone>
            </a:blip>
            <a:srcRect/>
            <a:tile tx="0" ty="0" sx="100000" sy="100000" flip="none" algn="tl"/>
          </a:blipFill>
          <a:ln w="2540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Straight Connector 62"/>
          <p:cNvCxnSpPr/>
          <p:nvPr/>
        </p:nvCxnSpPr>
        <p:spPr bwMode="auto">
          <a:xfrm flipV="1">
            <a:off x="7132976" y="1273864"/>
            <a:ext cx="0" cy="2193275"/>
          </a:xfrm>
          <a:prstGeom prst="line">
            <a:avLst/>
          </a:prstGeom>
          <a:blipFill dpi="0" rotWithShape="0">
            <a:blip r:embed="rId2">
              <a:duotone>
                <a:schemeClr val="accent5">
                  <a:shade val="45000"/>
                  <a:satMod val="135000"/>
                </a:schemeClr>
                <a:prstClr val="white"/>
              </a:duotone>
            </a:blip>
            <a:srcRect/>
            <a:tile tx="0" ty="0" sx="100000" sy="100000" flip="none" algn="tl"/>
          </a:blipFill>
          <a:ln w="2540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Oval 63"/>
          <p:cNvSpPr/>
          <p:nvPr/>
        </p:nvSpPr>
        <p:spPr bwMode="auto">
          <a:xfrm>
            <a:off x="2920251" y="4348924"/>
            <a:ext cx="228600" cy="228600"/>
          </a:xfrm>
          <a:prstGeom prst="ellipse">
            <a:avLst/>
          </a:prstGeom>
          <a:solidFill>
            <a:srgbClr val="FF0000"/>
          </a:solidFill>
          <a:ln w="254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600">
              <a:solidFill>
                <a:srgbClr val="000000"/>
              </a:solidFill>
              <a:latin typeface="Gill Sans" charset="0"/>
              <a:ea typeface="ヒラギノ角ゴ ProN W3" charset="0"/>
              <a:cs typeface="ヒラギノ角ゴ ProN W3" charset="0"/>
              <a:sym typeface="Gill Sans" charset="0"/>
            </a:endParaRPr>
          </a:p>
        </p:txBody>
      </p:sp>
      <p:sp>
        <p:nvSpPr>
          <p:cNvPr id="65" name="Oval 64"/>
          <p:cNvSpPr/>
          <p:nvPr/>
        </p:nvSpPr>
        <p:spPr bwMode="auto">
          <a:xfrm>
            <a:off x="1622932" y="4372051"/>
            <a:ext cx="228600" cy="228600"/>
          </a:xfrm>
          <a:prstGeom prst="ellipse">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600">
              <a:solidFill>
                <a:srgbClr val="000000"/>
              </a:solidFill>
              <a:latin typeface="Gill Sans" charset="0"/>
              <a:ea typeface="ヒラギノ角ゴ ProN W3" charset="0"/>
              <a:cs typeface="ヒラギノ角ゴ ProN W3" charset="0"/>
              <a:sym typeface="Gill Sans" charset="0"/>
            </a:endParaRPr>
          </a:p>
        </p:txBody>
      </p:sp>
      <p:sp>
        <p:nvSpPr>
          <p:cNvPr id="73" name="TextBox 72"/>
          <p:cNvSpPr txBox="1"/>
          <p:nvPr/>
        </p:nvSpPr>
        <p:spPr>
          <a:xfrm>
            <a:off x="3148851" y="4367073"/>
            <a:ext cx="753021" cy="184666"/>
          </a:xfrm>
          <a:prstGeom prst="rect">
            <a:avLst/>
          </a:prstGeom>
          <a:noFill/>
        </p:spPr>
        <p:txBody>
          <a:bodyPr wrap="square" rtlCol="0">
            <a:spAutoFit/>
          </a:bodyPr>
          <a:lstStyle/>
          <a:p>
            <a:r>
              <a:rPr lang="en-US" sz="600" b="1" dirty="0">
                <a:solidFill>
                  <a:schemeClr val="bg1">
                    <a:lumMod val="50000"/>
                  </a:schemeClr>
                </a:solidFill>
                <a:latin typeface="Arial" panose="020B0604020202020204" pitchFamily="34" charset="0"/>
                <a:cs typeface="Arial" panose="020B0604020202020204" pitchFamily="34" charset="0"/>
              </a:rPr>
              <a:t>basic</a:t>
            </a:r>
          </a:p>
        </p:txBody>
      </p:sp>
      <p:sp>
        <p:nvSpPr>
          <p:cNvPr id="76" name="TextBox 75"/>
          <p:cNvSpPr txBox="1"/>
          <p:nvPr/>
        </p:nvSpPr>
        <p:spPr>
          <a:xfrm>
            <a:off x="1818252" y="4378476"/>
            <a:ext cx="753021" cy="184666"/>
          </a:xfrm>
          <a:prstGeom prst="rect">
            <a:avLst/>
          </a:prstGeom>
          <a:noFill/>
        </p:spPr>
        <p:txBody>
          <a:bodyPr wrap="square" rtlCol="0">
            <a:spAutoFit/>
          </a:bodyPr>
          <a:lstStyle/>
          <a:p>
            <a:r>
              <a:rPr lang="en-US" sz="600" b="1" dirty="0">
                <a:solidFill>
                  <a:schemeClr val="bg1">
                    <a:lumMod val="50000"/>
                  </a:schemeClr>
                </a:solidFill>
                <a:latin typeface="Arial" panose="020B0604020202020204" pitchFamily="34" charset="0"/>
                <a:cs typeface="Arial" panose="020B0604020202020204" pitchFamily="34" charset="0"/>
              </a:rPr>
              <a:t>premium</a:t>
            </a:r>
          </a:p>
        </p:txBody>
      </p:sp>
      <p:pic>
        <p:nvPicPr>
          <p:cNvPr id="3" name="Picture 2"/>
          <p:cNvPicPr>
            <a:picLocks noChangeAspect="1"/>
          </p:cNvPicPr>
          <p:nvPr/>
        </p:nvPicPr>
        <p:blipFill>
          <a:blip r:embed="rId3"/>
          <a:stretch>
            <a:fillRect/>
          </a:stretch>
        </p:blipFill>
        <p:spPr>
          <a:xfrm flipH="1">
            <a:off x="5638022" y="3255624"/>
            <a:ext cx="2413177" cy="1490491"/>
          </a:xfrm>
          <a:prstGeom prst="rect">
            <a:avLst/>
          </a:prstGeom>
        </p:spPr>
      </p:pic>
      <p:sp>
        <p:nvSpPr>
          <p:cNvPr id="215" name="Arrow: Right 214"/>
          <p:cNvSpPr/>
          <p:nvPr/>
        </p:nvSpPr>
        <p:spPr>
          <a:xfrm rot="10800000">
            <a:off x="4082801" y="3988166"/>
            <a:ext cx="1574458" cy="2654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ext Placeholder 218"/>
          <p:cNvSpPr>
            <a:spLocks noGrp="1"/>
          </p:cNvSpPr>
          <p:nvPr>
            <p:ph type="body" sz="quarter" idx="13"/>
          </p:nvPr>
        </p:nvSpPr>
        <p:spPr/>
        <p:txBody>
          <a:bodyPr>
            <a:normAutofit fontScale="85000" lnSpcReduction="20000"/>
          </a:bodyPr>
          <a:lstStyle/>
          <a:p>
            <a:r>
              <a:rPr lang="en-US" dirty="0"/>
              <a:t>Selling the program</a:t>
            </a:r>
          </a:p>
        </p:txBody>
      </p:sp>
      <p:sp>
        <p:nvSpPr>
          <p:cNvPr id="218" name="Title 217"/>
          <p:cNvSpPr>
            <a:spLocks noGrp="1"/>
          </p:cNvSpPr>
          <p:nvPr>
            <p:ph type="title"/>
          </p:nvPr>
        </p:nvSpPr>
        <p:spPr/>
        <p:txBody>
          <a:bodyPr/>
          <a:lstStyle/>
          <a:p>
            <a:r>
              <a:rPr lang="en-US" dirty="0"/>
              <a:t>Wash configuration</a:t>
            </a:r>
          </a:p>
        </p:txBody>
      </p:sp>
      <p:sp>
        <p:nvSpPr>
          <p:cNvPr id="220" name="TextBox 219"/>
          <p:cNvSpPr txBox="1"/>
          <p:nvPr/>
        </p:nvSpPr>
        <p:spPr>
          <a:xfrm rot="16200000">
            <a:off x="7168810" y="1531461"/>
            <a:ext cx="2578694" cy="369332"/>
          </a:xfrm>
          <a:prstGeom prst="rect">
            <a:avLst/>
          </a:prstGeom>
          <a:noFill/>
        </p:spPr>
        <p:txBody>
          <a:bodyPr wrap="square" rtlCol="0">
            <a:spAutoFit/>
          </a:bodyPr>
          <a:lstStyle/>
          <a:p>
            <a:r>
              <a:rPr lang="en-US" dirty="0">
                <a:latin typeface="Gotham Bold" pitchFamily="50" charset="0"/>
              </a:rPr>
              <a:t>Entrance</a:t>
            </a:r>
          </a:p>
        </p:txBody>
      </p:sp>
      <p:sp>
        <p:nvSpPr>
          <p:cNvPr id="221" name="TextBox 220"/>
          <p:cNvSpPr txBox="1"/>
          <p:nvPr/>
        </p:nvSpPr>
        <p:spPr>
          <a:xfrm rot="16200000">
            <a:off x="-477282" y="1426223"/>
            <a:ext cx="2578694" cy="369332"/>
          </a:xfrm>
          <a:prstGeom prst="rect">
            <a:avLst/>
          </a:prstGeom>
          <a:noFill/>
        </p:spPr>
        <p:txBody>
          <a:bodyPr wrap="square" rtlCol="0">
            <a:spAutoFit/>
          </a:bodyPr>
          <a:lstStyle/>
          <a:p>
            <a:r>
              <a:rPr lang="en-US" dirty="0">
                <a:latin typeface="Gotham Bold" pitchFamily="50" charset="0"/>
              </a:rPr>
              <a:t>Exit</a:t>
            </a:r>
          </a:p>
        </p:txBody>
      </p:sp>
    </p:spTree>
    <p:extLst>
      <p:ext uri="{BB962C8B-B14F-4D97-AF65-F5344CB8AC3E}">
        <p14:creationId xmlns:p14="http://schemas.microsoft.com/office/powerpoint/2010/main" val="2118820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348D68-FD7C-4C27-A3B7-FDAE9FC8CA9A}"/>
              </a:ext>
            </a:extLst>
          </p:cNvPr>
          <p:cNvSpPr>
            <a:spLocks noGrp="1"/>
          </p:cNvSpPr>
          <p:nvPr>
            <p:ph type="body" sz="quarter" idx="13"/>
          </p:nvPr>
        </p:nvSpPr>
        <p:spPr/>
        <p:txBody>
          <a:bodyPr>
            <a:normAutofit fontScale="85000" lnSpcReduction="20000"/>
          </a:bodyPr>
          <a:lstStyle/>
          <a:p>
            <a:pPr algn="ctr"/>
            <a:r>
              <a:rPr lang="en-US" dirty="0"/>
              <a:t>IN BAY TOUCHLESS</a:t>
            </a:r>
          </a:p>
        </p:txBody>
      </p:sp>
      <p:sp>
        <p:nvSpPr>
          <p:cNvPr id="4" name="Footer Placeholder 3">
            <a:extLst>
              <a:ext uri="{FF2B5EF4-FFF2-40B4-BE49-F238E27FC236}">
                <a16:creationId xmlns:a16="http://schemas.microsoft.com/office/drawing/2014/main" id="{8DFEE2E0-0A88-EF09-BB4B-8D471DB83099}"/>
              </a:ext>
            </a:extLst>
          </p:cNvPr>
          <p:cNvSpPr>
            <a:spLocks noGrp="1"/>
          </p:cNvSpPr>
          <p:nvPr>
            <p:ph type="ftr" sz="quarter" idx="11"/>
          </p:nvPr>
        </p:nvSpPr>
        <p:spPr/>
        <p:txBody>
          <a:bodyPr/>
          <a:lstStyle/>
          <a:p>
            <a:r>
              <a:rPr lang="en-US"/>
              <a:t>Xtreme Vehicle Care Program</a:t>
            </a:r>
            <a:endParaRPr lang="en-US" dirty="0"/>
          </a:p>
        </p:txBody>
      </p:sp>
      <p:sp>
        <p:nvSpPr>
          <p:cNvPr id="5" name="Slide Number Placeholder 4">
            <a:extLst>
              <a:ext uri="{FF2B5EF4-FFF2-40B4-BE49-F238E27FC236}">
                <a16:creationId xmlns:a16="http://schemas.microsoft.com/office/drawing/2014/main" id="{F8EB8183-6983-CCFF-8164-6469F2053463}"/>
              </a:ext>
            </a:extLst>
          </p:cNvPr>
          <p:cNvSpPr>
            <a:spLocks noGrp="1"/>
          </p:cNvSpPr>
          <p:nvPr>
            <p:ph type="sldNum" sz="quarter" idx="12"/>
          </p:nvPr>
        </p:nvSpPr>
        <p:spPr/>
        <p:txBody>
          <a:bodyPr/>
          <a:lstStyle/>
          <a:p>
            <a:fld id="{00C708A1-6575-8D4A-A5EC-586CFF3AA03F}" type="slidenum">
              <a:rPr lang="en-US" smtClean="0"/>
              <a:pPr/>
              <a:t>14</a:t>
            </a:fld>
            <a:endParaRPr lang="en-US" dirty="0"/>
          </a:p>
        </p:txBody>
      </p:sp>
      <p:sp>
        <p:nvSpPr>
          <p:cNvPr id="6" name="Date Placeholder 5">
            <a:extLst>
              <a:ext uri="{FF2B5EF4-FFF2-40B4-BE49-F238E27FC236}">
                <a16:creationId xmlns:a16="http://schemas.microsoft.com/office/drawing/2014/main" id="{988852F0-D4D4-F497-77E9-23969958CBD7}"/>
              </a:ext>
            </a:extLst>
          </p:cNvPr>
          <p:cNvSpPr>
            <a:spLocks noGrp="1"/>
          </p:cNvSpPr>
          <p:nvPr>
            <p:ph type="dt" sz="half" idx="10"/>
          </p:nvPr>
        </p:nvSpPr>
        <p:spPr/>
        <p:txBody>
          <a:bodyPr/>
          <a:lstStyle/>
          <a:p>
            <a:fld id="{FBC3CCC2-4AD3-41E8-A86E-A4CB4B73C0F7}" type="datetime1">
              <a:rPr lang="en-US" smtClean="0"/>
              <a:t>5/11/2022</a:t>
            </a:fld>
            <a:endParaRPr lang="en-US" dirty="0"/>
          </a:p>
        </p:txBody>
      </p:sp>
      <p:pic>
        <p:nvPicPr>
          <p:cNvPr id="8" name="Content Placeholder 7">
            <a:extLst>
              <a:ext uri="{FF2B5EF4-FFF2-40B4-BE49-F238E27FC236}">
                <a16:creationId xmlns:a16="http://schemas.microsoft.com/office/drawing/2014/main" id="{964FFF1D-16F3-1E95-B196-5E6D40EE9D20}"/>
              </a:ext>
            </a:extLst>
          </p:cNvPr>
          <p:cNvPicPr>
            <a:picLocks noGrp="1" noChangeAspect="1"/>
          </p:cNvPicPr>
          <p:nvPr>
            <p:ph idx="1"/>
          </p:nvPr>
        </p:nvPicPr>
        <p:blipFill>
          <a:blip r:embed="rId2"/>
          <a:stretch>
            <a:fillRect/>
          </a:stretch>
        </p:blipFill>
        <p:spPr>
          <a:xfrm>
            <a:off x="984340" y="1372954"/>
            <a:ext cx="7445982" cy="3149004"/>
          </a:xfrm>
          <a:prstGeom prst="rect">
            <a:avLst/>
          </a:prstGeom>
        </p:spPr>
      </p:pic>
    </p:spTree>
    <p:extLst>
      <p:ext uri="{BB962C8B-B14F-4D97-AF65-F5344CB8AC3E}">
        <p14:creationId xmlns:p14="http://schemas.microsoft.com/office/powerpoint/2010/main" val="1199353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D6138E-256C-6F3E-8CC0-CA8B55FACDE1}"/>
              </a:ext>
            </a:extLst>
          </p:cNvPr>
          <p:cNvSpPr>
            <a:spLocks noGrp="1"/>
          </p:cNvSpPr>
          <p:nvPr>
            <p:ph type="body" sz="quarter" idx="13"/>
          </p:nvPr>
        </p:nvSpPr>
        <p:spPr>
          <a:xfrm>
            <a:off x="274844" y="372026"/>
            <a:ext cx="8295946" cy="602163"/>
          </a:xfrm>
        </p:spPr>
        <p:txBody>
          <a:bodyPr>
            <a:normAutofit fontScale="85000" lnSpcReduction="20000"/>
          </a:bodyPr>
          <a:lstStyle/>
          <a:p>
            <a:pPr algn="ctr"/>
            <a:r>
              <a:rPr lang="en-US" dirty="0"/>
              <a:t>In BAY BRUSH</a:t>
            </a:r>
          </a:p>
        </p:txBody>
      </p:sp>
      <p:sp>
        <p:nvSpPr>
          <p:cNvPr id="4" name="Footer Placeholder 3">
            <a:extLst>
              <a:ext uri="{FF2B5EF4-FFF2-40B4-BE49-F238E27FC236}">
                <a16:creationId xmlns:a16="http://schemas.microsoft.com/office/drawing/2014/main" id="{539CBA55-B631-7414-1A5F-795A7B43A335}"/>
              </a:ext>
            </a:extLst>
          </p:cNvPr>
          <p:cNvSpPr>
            <a:spLocks noGrp="1"/>
          </p:cNvSpPr>
          <p:nvPr>
            <p:ph type="ftr" sz="quarter" idx="11"/>
          </p:nvPr>
        </p:nvSpPr>
        <p:spPr/>
        <p:txBody>
          <a:bodyPr/>
          <a:lstStyle/>
          <a:p>
            <a:r>
              <a:rPr lang="en-US"/>
              <a:t>Xtreme Vehicle Care Program</a:t>
            </a:r>
            <a:endParaRPr lang="en-US" dirty="0"/>
          </a:p>
        </p:txBody>
      </p:sp>
      <p:sp>
        <p:nvSpPr>
          <p:cNvPr id="5" name="Slide Number Placeholder 4">
            <a:extLst>
              <a:ext uri="{FF2B5EF4-FFF2-40B4-BE49-F238E27FC236}">
                <a16:creationId xmlns:a16="http://schemas.microsoft.com/office/drawing/2014/main" id="{5D58DD55-8E3C-1741-3CB4-694C3BA06C57}"/>
              </a:ext>
            </a:extLst>
          </p:cNvPr>
          <p:cNvSpPr>
            <a:spLocks noGrp="1"/>
          </p:cNvSpPr>
          <p:nvPr>
            <p:ph type="sldNum" sz="quarter" idx="12"/>
          </p:nvPr>
        </p:nvSpPr>
        <p:spPr/>
        <p:txBody>
          <a:bodyPr/>
          <a:lstStyle/>
          <a:p>
            <a:fld id="{00C708A1-6575-8D4A-A5EC-586CFF3AA03F}" type="slidenum">
              <a:rPr lang="en-US" smtClean="0"/>
              <a:pPr/>
              <a:t>15</a:t>
            </a:fld>
            <a:endParaRPr lang="en-US" dirty="0"/>
          </a:p>
        </p:txBody>
      </p:sp>
      <p:sp>
        <p:nvSpPr>
          <p:cNvPr id="6" name="Date Placeholder 5">
            <a:extLst>
              <a:ext uri="{FF2B5EF4-FFF2-40B4-BE49-F238E27FC236}">
                <a16:creationId xmlns:a16="http://schemas.microsoft.com/office/drawing/2014/main" id="{E86F981D-0F8D-04CF-3D8B-AAA6EBE77B6D}"/>
              </a:ext>
            </a:extLst>
          </p:cNvPr>
          <p:cNvSpPr>
            <a:spLocks noGrp="1"/>
          </p:cNvSpPr>
          <p:nvPr>
            <p:ph type="dt" sz="half" idx="10"/>
          </p:nvPr>
        </p:nvSpPr>
        <p:spPr/>
        <p:txBody>
          <a:bodyPr/>
          <a:lstStyle/>
          <a:p>
            <a:fld id="{FBC3CCC2-4AD3-41E8-A86E-A4CB4B73C0F7}" type="datetime1">
              <a:rPr lang="en-US" smtClean="0"/>
              <a:t>5/11/2022</a:t>
            </a:fld>
            <a:endParaRPr lang="en-US" dirty="0"/>
          </a:p>
        </p:txBody>
      </p:sp>
      <p:pic>
        <p:nvPicPr>
          <p:cNvPr id="8" name="Content Placeholder 7">
            <a:extLst>
              <a:ext uri="{FF2B5EF4-FFF2-40B4-BE49-F238E27FC236}">
                <a16:creationId xmlns:a16="http://schemas.microsoft.com/office/drawing/2014/main" id="{BDD18830-C0EA-99C2-9DCE-41ADB059509B}"/>
              </a:ext>
            </a:extLst>
          </p:cNvPr>
          <p:cNvPicPr>
            <a:picLocks noGrp="1" noChangeAspect="1"/>
          </p:cNvPicPr>
          <p:nvPr>
            <p:ph idx="1"/>
          </p:nvPr>
        </p:nvPicPr>
        <p:blipFill>
          <a:blip r:embed="rId2"/>
          <a:stretch>
            <a:fillRect/>
          </a:stretch>
        </p:blipFill>
        <p:spPr>
          <a:xfrm>
            <a:off x="1304192" y="1123950"/>
            <a:ext cx="6237247" cy="3284499"/>
          </a:xfrm>
          <a:prstGeom prst="rect">
            <a:avLst/>
          </a:prstGeom>
        </p:spPr>
      </p:pic>
    </p:spTree>
    <p:extLst>
      <p:ext uri="{BB962C8B-B14F-4D97-AF65-F5344CB8AC3E}">
        <p14:creationId xmlns:p14="http://schemas.microsoft.com/office/powerpoint/2010/main" val="1723832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85000" lnSpcReduction="20000"/>
          </a:bodyPr>
          <a:lstStyle/>
          <a:p>
            <a:r>
              <a:rPr lang="en-US" dirty="0"/>
              <a:t>Selling the program</a:t>
            </a:r>
          </a:p>
        </p:txBody>
      </p:sp>
      <p:sp>
        <p:nvSpPr>
          <p:cNvPr id="3" name="Title 2"/>
          <p:cNvSpPr>
            <a:spLocks noGrp="1"/>
          </p:cNvSpPr>
          <p:nvPr>
            <p:ph type="title"/>
          </p:nvPr>
        </p:nvSpPr>
        <p:spPr/>
        <p:txBody>
          <a:bodyPr/>
          <a:lstStyle/>
          <a:p>
            <a:r>
              <a:rPr lang="en-US" dirty="0"/>
              <a:t>Business model  </a:t>
            </a:r>
          </a:p>
        </p:txBody>
      </p:sp>
      <p:pic>
        <p:nvPicPr>
          <p:cNvPr id="13" name="Content Placeholder 12"/>
          <p:cNvPicPr>
            <a:picLocks noGrp="1" noChangeAspect="1"/>
          </p:cNvPicPr>
          <p:nvPr>
            <p:ph sz="quarter" idx="15"/>
          </p:nvPr>
        </p:nvPicPr>
        <p:blipFill>
          <a:blip r:embed="rId2"/>
          <a:stretch>
            <a:fillRect/>
          </a:stretch>
        </p:blipFill>
        <p:spPr>
          <a:xfrm>
            <a:off x="3664409" y="1019372"/>
            <a:ext cx="4700640" cy="3561090"/>
          </a:xfrm>
          <a:prstGeom prst="rect">
            <a:avLst/>
          </a:prstGeom>
        </p:spPr>
      </p:pic>
      <p:sp>
        <p:nvSpPr>
          <p:cNvPr id="7" name="Content Placeholder 6"/>
          <p:cNvSpPr>
            <a:spLocks noGrp="1"/>
          </p:cNvSpPr>
          <p:nvPr>
            <p:ph idx="1"/>
          </p:nvPr>
        </p:nvSpPr>
        <p:spPr>
          <a:xfrm>
            <a:off x="233648" y="1769624"/>
            <a:ext cx="3083710" cy="2654720"/>
          </a:xfrm>
        </p:spPr>
        <p:txBody>
          <a:bodyPr>
            <a:noAutofit/>
          </a:bodyPr>
          <a:lstStyle/>
          <a:p>
            <a:pPr>
              <a:buClr>
                <a:schemeClr val="accent6"/>
              </a:buClr>
            </a:pPr>
            <a:r>
              <a:rPr lang="en-US" sz="1600" dirty="0"/>
              <a:t>There are several menu options for the wash process. </a:t>
            </a:r>
          </a:p>
          <a:p>
            <a:pPr>
              <a:buClr>
                <a:schemeClr val="accent6"/>
              </a:buClr>
            </a:pPr>
            <a:r>
              <a:rPr lang="en-US" sz="1600" dirty="0"/>
              <a:t>Depending on the customer selection, stages are varied/skipped/included.</a:t>
            </a:r>
          </a:p>
          <a:p>
            <a:pPr>
              <a:buClr>
                <a:schemeClr val="accent6"/>
              </a:buClr>
            </a:pPr>
            <a:r>
              <a:rPr lang="en-US" sz="1600" dirty="0"/>
              <a:t> The car wash operator's key strategy for profitability is by offering varying car wash packages. </a:t>
            </a:r>
          </a:p>
          <a:p>
            <a:pPr indent="0">
              <a:buNone/>
            </a:pPr>
            <a:endParaRPr lang="en-US" sz="1600" dirty="0"/>
          </a:p>
          <a:p>
            <a:pPr indent="0">
              <a:buNone/>
            </a:pPr>
            <a:endParaRPr lang="en-US" sz="1600" dirty="0"/>
          </a:p>
          <a:p>
            <a:pPr indent="0">
              <a:buNone/>
            </a:pPr>
            <a:endParaRPr lang="en-US" sz="1600" dirty="0"/>
          </a:p>
        </p:txBody>
      </p:sp>
      <p:sp>
        <p:nvSpPr>
          <p:cNvPr id="4" name="Footer Placeholder 3"/>
          <p:cNvSpPr>
            <a:spLocks noGrp="1"/>
          </p:cNvSpPr>
          <p:nvPr>
            <p:ph type="ftr" sz="quarter" idx="11"/>
          </p:nvPr>
        </p:nvSpPr>
        <p:spPr/>
        <p:txBody>
          <a:bodyPr/>
          <a:lstStyle/>
          <a:p>
            <a:r>
              <a:rPr lang="en-US"/>
              <a:t>Xtreme Vehicle Care Program</a:t>
            </a:r>
            <a:endParaRPr lang="en-US" dirty="0"/>
          </a:p>
        </p:txBody>
      </p:sp>
      <p:sp>
        <p:nvSpPr>
          <p:cNvPr id="5" name="Slide Number Placeholder 4"/>
          <p:cNvSpPr>
            <a:spLocks noGrp="1"/>
          </p:cNvSpPr>
          <p:nvPr>
            <p:ph type="sldNum" sz="quarter" idx="12"/>
          </p:nvPr>
        </p:nvSpPr>
        <p:spPr/>
        <p:txBody>
          <a:bodyPr/>
          <a:lstStyle/>
          <a:p>
            <a:fld id="{00C708A1-6575-8D4A-A5EC-586CFF3AA03F}" type="slidenum">
              <a:rPr lang="en-US" smtClean="0"/>
              <a:pPr/>
              <a:t>16</a:t>
            </a:fld>
            <a:endParaRPr lang="en-US" dirty="0"/>
          </a:p>
        </p:txBody>
      </p:sp>
      <p:sp>
        <p:nvSpPr>
          <p:cNvPr id="6" name="Date Placeholder 5"/>
          <p:cNvSpPr>
            <a:spLocks noGrp="1"/>
          </p:cNvSpPr>
          <p:nvPr>
            <p:ph type="dt" sz="half" idx="10"/>
          </p:nvPr>
        </p:nvSpPr>
        <p:spPr/>
        <p:txBody>
          <a:bodyPr/>
          <a:lstStyle/>
          <a:p>
            <a:fld id="{492A4D5E-B8CD-4F87-BD43-2354A29CBB5A}" type="datetime1">
              <a:rPr lang="en-US" smtClean="0"/>
              <a:t>5/11/2022</a:t>
            </a:fld>
            <a:endParaRPr lang="en-US" dirty="0"/>
          </a:p>
        </p:txBody>
      </p:sp>
    </p:spTree>
    <p:extLst>
      <p:ext uri="{BB962C8B-B14F-4D97-AF65-F5344CB8AC3E}">
        <p14:creationId xmlns:p14="http://schemas.microsoft.com/office/powerpoint/2010/main" val="1072113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85000" lnSpcReduction="20000"/>
          </a:bodyPr>
          <a:lstStyle/>
          <a:p>
            <a:r>
              <a:rPr lang="en-US" dirty="0"/>
              <a:t>Selling the program</a:t>
            </a:r>
          </a:p>
        </p:txBody>
      </p:sp>
      <p:sp>
        <p:nvSpPr>
          <p:cNvPr id="3" name="Title 2"/>
          <p:cNvSpPr>
            <a:spLocks noGrp="1"/>
          </p:cNvSpPr>
          <p:nvPr>
            <p:ph type="title"/>
          </p:nvPr>
        </p:nvSpPr>
        <p:spPr/>
        <p:txBody>
          <a:bodyPr/>
          <a:lstStyle/>
          <a:p>
            <a:r>
              <a:rPr lang="en-US" dirty="0"/>
              <a:t>Understanding the customer </a:t>
            </a:r>
          </a:p>
        </p:txBody>
      </p:sp>
      <p:sp>
        <p:nvSpPr>
          <p:cNvPr id="4" name="Footer Placeholder 3"/>
          <p:cNvSpPr>
            <a:spLocks noGrp="1"/>
          </p:cNvSpPr>
          <p:nvPr>
            <p:ph type="ftr" sz="quarter" idx="11"/>
          </p:nvPr>
        </p:nvSpPr>
        <p:spPr/>
        <p:txBody>
          <a:bodyPr/>
          <a:lstStyle/>
          <a:p>
            <a:r>
              <a:rPr lang="en-US"/>
              <a:t>Xtreme Vehicle Care Program</a:t>
            </a:r>
            <a:endParaRPr lang="en-US" dirty="0"/>
          </a:p>
        </p:txBody>
      </p:sp>
      <p:sp>
        <p:nvSpPr>
          <p:cNvPr id="5" name="Slide Number Placeholder 4"/>
          <p:cNvSpPr>
            <a:spLocks noGrp="1"/>
          </p:cNvSpPr>
          <p:nvPr>
            <p:ph type="sldNum" sz="quarter" idx="12"/>
          </p:nvPr>
        </p:nvSpPr>
        <p:spPr/>
        <p:txBody>
          <a:bodyPr/>
          <a:lstStyle/>
          <a:p>
            <a:fld id="{00C708A1-6575-8D4A-A5EC-586CFF3AA03F}" type="slidenum">
              <a:rPr lang="en-US" smtClean="0"/>
              <a:pPr/>
              <a:t>17</a:t>
            </a:fld>
            <a:endParaRPr lang="en-US" dirty="0"/>
          </a:p>
        </p:txBody>
      </p:sp>
      <p:sp>
        <p:nvSpPr>
          <p:cNvPr id="6" name="Date Placeholder 5"/>
          <p:cNvSpPr>
            <a:spLocks noGrp="1"/>
          </p:cNvSpPr>
          <p:nvPr>
            <p:ph type="dt" sz="half" idx="10"/>
          </p:nvPr>
        </p:nvSpPr>
        <p:spPr/>
        <p:txBody>
          <a:bodyPr/>
          <a:lstStyle/>
          <a:p>
            <a:fld id="{F342BB4C-5B7B-4583-9CE7-3D1BC054BD7E}" type="datetime1">
              <a:rPr lang="en-US" smtClean="0"/>
              <a:t>5/11/2022</a:t>
            </a:fld>
            <a:endParaRPr lang="en-US" dirty="0"/>
          </a:p>
        </p:txBody>
      </p:sp>
      <p:sp>
        <p:nvSpPr>
          <p:cNvPr id="7" name="Content Placeholder 6"/>
          <p:cNvSpPr>
            <a:spLocks noGrp="1"/>
          </p:cNvSpPr>
          <p:nvPr>
            <p:ph idx="1"/>
          </p:nvPr>
        </p:nvSpPr>
        <p:spPr/>
        <p:txBody>
          <a:bodyPr>
            <a:normAutofit fontScale="92500" lnSpcReduction="10000"/>
          </a:bodyPr>
          <a:lstStyle/>
          <a:p>
            <a:pPr indent="0">
              <a:buNone/>
            </a:pPr>
            <a:r>
              <a:rPr lang="en-US" sz="1800" dirty="0"/>
              <a:t>Top factors owner operators look for to determine if chemicals are satisfactory:</a:t>
            </a:r>
          </a:p>
          <a:p>
            <a:pPr marL="600075" lvl="0" indent="-342900">
              <a:buClr>
                <a:schemeClr val="accent6"/>
              </a:buClr>
              <a:buFont typeface="+mj-lt"/>
              <a:buAutoNum type="arabicPeriod"/>
            </a:pPr>
            <a:r>
              <a:rPr lang="en-US" dirty="0">
                <a:solidFill>
                  <a:schemeClr val="accent3">
                    <a:lumMod val="60000"/>
                    <a:lumOff val="40000"/>
                  </a:schemeClr>
                </a:solidFill>
              </a:rPr>
              <a:t>Are we cleaning?  As determined by calls and complaints</a:t>
            </a:r>
          </a:p>
          <a:p>
            <a:pPr marL="600075" lvl="0" indent="-342900">
              <a:buClr>
                <a:schemeClr val="accent6"/>
              </a:buClr>
              <a:buFont typeface="+mj-lt"/>
              <a:buAutoNum type="arabicPeriod"/>
            </a:pPr>
            <a:r>
              <a:rPr lang="en-US" dirty="0">
                <a:solidFill>
                  <a:schemeClr val="accent3">
                    <a:lumMod val="60000"/>
                    <a:lumOff val="40000"/>
                  </a:schemeClr>
                </a:solidFill>
              </a:rPr>
              <a:t>Cost per car</a:t>
            </a:r>
            <a:br>
              <a:rPr lang="en-US" dirty="0">
                <a:solidFill>
                  <a:schemeClr val="accent3">
                    <a:lumMod val="60000"/>
                    <a:lumOff val="40000"/>
                  </a:schemeClr>
                </a:solidFill>
              </a:rPr>
            </a:br>
            <a:endParaRPr lang="en-US" dirty="0"/>
          </a:p>
          <a:p>
            <a:pPr indent="0">
              <a:buClr>
                <a:schemeClr val="accent6"/>
              </a:buClr>
              <a:buNone/>
            </a:pPr>
            <a:r>
              <a:rPr lang="en-US" dirty="0"/>
              <a:t>Seasonality</a:t>
            </a:r>
          </a:p>
          <a:p>
            <a:pPr>
              <a:buClr>
                <a:schemeClr val="accent6"/>
              </a:buClr>
            </a:pPr>
            <a:r>
              <a:rPr lang="en-US" dirty="0">
                <a:latin typeface="Helvetica LT Std Light" panose="020B0403020202020204"/>
              </a:rPr>
              <a:t>Winter – This is the busiest season of the year. It is also the  most profitable because the major soil (at least up north) is salt, which is easy to wash off compared to the soils in the spring and fall.  This allows operators to speed up the wash or dial back the amount of chemical used per car.  </a:t>
            </a:r>
          </a:p>
          <a:p>
            <a:pPr>
              <a:buClr>
                <a:schemeClr val="accent6"/>
              </a:buClr>
            </a:pPr>
            <a:r>
              <a:rPr lang="en-US" dirty="0">
                <a:latin typeface="Helvetica LT Std Light" panose="020B0403020202020204"/>
              </a:rPr>
              <a:t>Spring and Fall – These are the most challenging seasons to get a clean car. Operators will decrease conveyor speed or increase chemical per car, possibly adding additional options, to improve wash performance.</a:t>
            </a:r>
          </a:p>
          <a:p>
            <a:pPr>
              <a:buClr>
                <a:schemeClr val="accent6"/>
              </a:buClr>
            </a:pPr>
            <a:r>
              <a:rPr lang="en-US" dirty="0">
                <a:latin typeface="Helvetica LT Std Light" panose="020B0403020202020204"/>
              </a:rPr>
              <a:t>Summer - Is the second easiest season to get a clean car.</a:t>
            </a:r>
          </a:p>
          <a:p>
            <a:pPr indent="0">
              <a:buClr>
                <a:schemeClr val="accent6"/>
              </a:buClr>
              <a:buNone/>
            </a:pPr>
            <a:endParaRPr lang="en-US" dirty="0"/>
          </a:p>
          <a:p>
            <a:pPr indent="0">
              <a:buNone/>
            </a:pPr>
            <a:r>
              <a:rPr lang="en-US" dirty="0"/>
              <a:t>The toughest problems in the car wash are bugs and drying time.</a:t>
            </a:r>
          </a:p>
        </p:txBody>
      </p:sp>
    </p:spTree>
    <p:extLst>
      <p:ext uri="{BB962C8B-B14F-4D97-AF65-F5344CB8AC3E}">
        <p14:creationId xmlns:p14="http://schemas.microsoft.com/office/powerpoint/2010/main" val="3390109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85000" lnSpcReduction="20000"/>
          </a:bodyPr>
          <a:lstStyle/>
          <a:p>
            <a:r>
              <a:rPr lang="en-US" dirty="0"/>
              <a:t>Selling the program</a:t>
            </a:r>
          </a:p>
        </p:txBody>
      </p:sp>
      <p:sp>
        <p:nvSpPr>
          <p:cNvPr id="3" name="Title 2"/>
          <p:cNvSpPr>
            <a:spLocks noGrp="1"/>
          </p:cNvSpPr>
          <p:nvPr>
            <p:ph type="title"/>
          </p:nvPr>
        </p:nvSpPr>
        <p:spPr/>
        <p:txBody>
          <a:bodyPr/>
          <a:lstStyle/>
          <a:p>
            <a:r>
              <a:rPr lang="en-US" dirty="0"/>
              <a:t>Understanding the competitive landscape</a:t>
            </a:r>
          </a:p>
        </p:txBody>
      </p:sp>
      <p:sp>
        <p:nvSpPr>
          <p:cNvPr id="4" name="Footer Placeholder 3"/>
          <p:cNvSpPr>
            <a:spLocks noGrp="1"/>
          </p:cNvSpPr>
          <p:nvPr>
            <p:ph type="ftr" sz="quarter" idx="11"/>
          </p:nvPr>
        </p:nvSpPr>
        <p:spPr/>
        <p:txBody>
          <a:bodyPr/>
          <a:lstStyle/>
          <a:p>
            <a:r>
              <a:rPr lang="en-US"/>
              <a:t>Xtreme Vehicle Care Program</a:t>
            </a:r>
            <a:endParaRPr lang="en-US" dirty="0"/>
          </a:p>
        </p:txBody>
      </p:sp>
      <p:sp>
        <p:nvSpPr>
          <p:cNvPr id="5" name="Slide Number Placeholder 4"/>
          <p:cNvSpPr>
            <a:spLocks noGrp="1"/>
          </p:cNvSpPr>
          <p:nvPr>
            <p:ph type="sldNum" sz="quarter" idx="12"/>
          </p:nvPr>
        </p:nvSpPr>
        <p:spPr/>
        <p:txBody>
          <a:bodyPr/>
          <a:lstStyle/>
          <a:p>
            <a:fld id="{00C708A1-6575-8D4A-A5EC-586CFF3AA03F}" type="slidenum">
              <a:rPr lang="en-US" smtClean="0"/>
              <a:pPr/>
              <a:t>18</a:t>
            </a:fld>
            <a:endParaRPr lang="en-US" dirty="0"/>
          </a:p>
        </p:txBody>
      </p:sp>
      <p:sp>
        <p:nvSpPr>
          <p:cNvPr id="6" name="Date Placeholder 5"/>
          <p:cNvSpPr>
            <a:spLocks noGrp="1"/>
          </p:cNvSpPr>
          <p:nvPr>
            <p:ph type="dt" sz="half" idx="10"/>
          </p:nvPr>
        </p:nvSpPr>
        <p:spPr/>
        <p:txBody>
          <a:bodyPr/>
          <a:lstStyle/>
          <a:p>
            <a:fld id="{9DBBFD3D-68A3-4D6E-B199-EF901183C0AC}" type="datetime1">
              <a:rPr lang="en-US" smtClean="0"/>
              <a:t>5/11/2022</a:t>
            </a:fld>
            <a:endParaRPr lang="en-US" dirty="0"/>
          </a:p>
        </p:txBody>
      </p:sp>
      <p:sp>
        <p:nvSpPr>
          <p:cNvPr id="7" name="Content Placeholder 6"/>
          <p:cNvSpPr>
            <a:spLocks noGrp="1"/>
          </p:cNvSpPr>
          <p:nvPr>
            <p:ph idx="1"/>
          </p:nvPr>
        </p:nvSpPr>
        <p:spPr/>
        <p:txBody>
          <a:bodyPr/>
          <a:lstStyle/>
          <a:p>
            <a:pPr>
              <a:buClrTx/>
            </a:pPr>
            <a:r>
              <a:rPr lang="en-US" dirty="0"/>
              <a:t>The car wash industry is highly fragmented with many regional chemical manufacturers.</a:t>
            </a:r>
          </a:p>
          <a:p>
            <a:pPr>
              <a:buClrTx/>
            </a:pPr>
            <a:r>
              <a:rPr lang="en-US" dirty="0"/>
              <a:t>Regional manufacturers will compete based on price and relationship with operators. </a:t>
            </a:r>
          </a:p>
          <a:p>
            <a:pPr>
              <a:buClrTx/>
            </a:pPr>
            <a:r>
              <a:rPr lang="en-US" dirty="0"/>
              <a:t>There are very few national brands in the market. </a:t>
            </a:r>
          </a:p>
          <a:p>
            <a:pPr>
              <a:buClrTx/>
            </a:pPr>
            <a:r>
              <a:rPr lang="en-US" dirty="0"/>
              <a:t>We will need to compete based on quality, performance, and efficient cost per car. </a:t>
            </a:r>
          </a:p>
          <a:p>
            <a:pPr>
              <a:buClrTx/>
            </a:pPr>
            <a:endParaRPr lang="en-US" dirty="0"/>
          </a:p>
        </p:txBody>
      </p:sp>
      <p:pic>
        <p:nvPicPr>
          <p:cNvPr id="8" name="Picture 2" descr="Image result for zep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178" y="2988165"/>
            <a:ext cx="939374" cy="6801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blue coral au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249" y="2932192"/>
            <a:ext cx="1126672" cy="7154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Image result for diamond shine car wash chemic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4312" y="2793190"/>
            <a:ext cx="953441" cy="8836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Image result for qualchem"/>
          <p:cNvPicPr>
            <a:picLocks noChangeAspect="1" noChangeArrowheads="1"/>
          </p:cNvPicPr>
          <p:nvPr/>
        </p:nvPicPr>
        <p:blipFill rotWithShape="1">
          <a:blip r:embed="rId6">
            <a:extLst>
              <a:ext uri="{28A0092B-C50C-407E-A947-70E740481C1C}">
                <a14:useLocalDpi xmlns:a14="http://schemas.microsoft.com/office/drawing/2010/main" val="0"/>
              </a:ext>
            </a:extLst>
          </a:blip>
          <a:srcRect t="19967" b="19350"/>
          <a:stretch/>
        </p:blipFill>
        <p:spPr bwMode="auto">
          <a:xfrm>
            <a:off x="197103" y="3894594"/>
            <a:ext cx="2249589" cy="6598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http://www.warsaw-chem.com/images/head-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4909" y="3982398"/>
            <a:ext cx="1643750" cy="5425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3526" y="2852730"/>
            <a:ext cx="1042339" cy="8164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8" descr="blendco-red-rhino_cro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4970" y="3724571"/>
            <a:ext cx="1378683" cy="11029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2" descr="Synergy Solution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2450" y="3817520"/>
            <a:ext cx="1366148" cy="6098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Related image"/>
          <p:cNvPicPr>
            <a:picLocks noChangeAspect="1" noChangeArrowheads="1"/>
          </p:cNvPicPr>
          <p:nvPr/>
        </p:nvPicPr>
        <p:blipFill rotWithShape="1">
          <a:blip r:embed="rId11">
            <a:extLst>
              <a:ext uri="{28A0092B-C50C-407E-A947-70E740481C1C}">
                <a14:useLocalDpi xmlns:a14="http://schemas.microsoft.com/office/drawing/2010/main" val="0"/>
              </a:ext>
            </a:extLst>
          </a:blip>
          <a:srcRect t="17768" b="12971"/>
          <a:stretch/>
        </p:blipFill>
        <p:spPr bwMode="auto">
          <a:xfrm>
            <a:off x="731435" y="3018052"/>
            <a:ext cx="1005997" cy="6967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2"/>
          <a:stretch>
            <a:fillRect/>
          </a:stretch>
        </p:blipFill>
        <p:spPr>
          <a:xfrm>
            <a:off x="5673646" y="3001022"/>
            <a:ext cx="1472885" cy="481785"/>
          </a:xfrm>
          <a:prstGeom prst="rect">
            <a:avLst/>
          </a:prstGeom>
        </p:spPr>
      </p:pic>
    </p:spTree>
    <p:extLst>
      <p:ext uri="{BB962C8B-B14F-4D97-AF65-F5344CB8AC3E}">
        <p14:creationId xmlns:p14="http://schemas.microsoft.com/office/powerpoint/2010/main" val="1173947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85000" lnSpcReduction="20000"/>
          </a:bodyPr>
          <a:lstStyle/>
          <a:p>
            <a:r>
              <a:rPr lang="en-US" dirty="0"/>
              <a:t>Selling the program</a:t>
            </a:r>
          </a:p>
        </p:txBody>
      </p:sp>
      <p:sp>
        <p:nvSpPr>
          <p:cNvPr id="3" name="Title 2"/>
          <p:cNvSpPr>
            <a:spLocks noGrp="1"/>
          </p:cNvSpPr>
          <p:nvPr>
            <p:ph type="title"/>
          </p:nvPr>
        </p:nvSpPr>
        <p:spPr/>
        <p:txBody>
          <a:bodyPr/>
          <a:lstStyle/>
          <a:p>
            <a:r>
              <a:rPr lang="en-US" dirty="0"/>
              <a:t>Spartan </a:t>
            </a:r>
            <a:r>
              <a:rPr lang="en-US" dirty="0" err="1"/>
              <a:t>xtreme</a:t>
            </a:r>
            <a:r>
              <a:rPr lang="en-US" dirty="0"/>
              <a:t> vehicle care</a:t>
            </a:r>
          </a:p>
        </p:txBody>
      </p:sp>
      <p:sp>
        <p:nvSpPr>
          <p:cNvPr id="4" name="Footer Placeholder 3"/>
          <p:cNvSpPr>
            <a:spLocks noGrp="1"/>
          </p:cNvSpPr>
          <p:nvPr>
            <p:ph type="ftr" sz="quarter" idx="11"/>
          </p:nvPr>
        </p:nvSpPr>
        <p:spPr/>
        <p:txBody>
          <a:bodyPr/>
          <a:lstStyle/>
          <a:p>
            <a:r>
              <a:rPr lang="en-US"/>
              <a:t>Xtreme Vehicle Care Program</a:t>
            </a:r>
            <a:endParaRPr lang="en-US" dirty="0"/>
          </a:p>
        </p:txBody>
      </p:sp>
      <p:sp>
        <p:nvSpPr>
          <p:cNvPr id="5" name="Slide Number Placeholder 4"/>
          <p:cNvSpPr>
            <a:spLocks noGrp="1"/>
          </p:cNvSpPr>
          <p:nvPr>
            <p:ph type="sldNum" sz="quarter" idx="12"/>
          </p:nvPr>
        </p:nvSpPr>
        <p:spPr/>
        <p:txBody>
          <a:bodyPr/>
          <a:lstStyle/>
          <a:p>
            <a:fld id="{00C708A1-6575-8D4A-A5EC-586CFF3AA03F}" type="slidenum">
              <a:rPr lang="en-US" smtClean="0"/>
              <a:pPr/>
              <a:t>19</a:t>
            </a:fld>
            <a:endParaRPr lang="en-US" dirty="0"/>
          </a:p>
        </p:txBody>
      </p:sp>
      <p:sp>
        <p:nvSpPr>
          <p:cNvPr id="6" name="Date Placeholder 5"/>
          <p:cNvSpPr>
            <a:spLocks noGrp="1"/>
          </p:cNvSpPr>
          <p:nvPr>
            <p:ph type="dt" sz="half" idx="10"/>
          </p:nvPr>
        </p:nvSpPr>
        <p:spPr/>
        <p:txBody>
          <a:bodyPr/>
          <a:lstStyle/>
          <a:p>
            <a:fld id="{FBC3CCC2-4AD3-41E8-A86E-A4CB4B73C0F7}" type="datetime1">
              <a:rPr lang="en-US" smtClean="0"/>
              <a:t>5/11/2022</a:t>
            </a:fld>
            <a:endParaRPr lang="en-US" dirty="0"/>
          </a:p>
        </p:txBody>
      </p:sp>
      <p:sp>
        <p:nvSpPr>
          <p:cNvPr id="9" name="Rectangle 8"/>
          <p:cNvSpPr/>
          <p:nvPr/>
        </p:nvSpPr>
        <p:spPr>
          <a:xfrm>
            <a:off x="674354" y="1123003"/>
            <a:ext cx="7971504" cy="523220"/>
          </a:xfrm>
          <a:prstGeom prst="rect">
            <a:avLst/>
          </a:prstGeom>
        </p:spPr>
        <p:txBody>
          <a:bodyPr wrap="square">
            <a:spAutoFit/>
          </a:bodyPr>
          <a:lstStyle/>
          <a:p>
            <a:pPr algn="ctr"/>
            <a:r>
              <a:rPr lang="en-US" sz="1400" dirty="0">
                <a:solidFill>
                  <a:srgbClr val="7D7D7D"/>
                </a:solidFill>
                <a:latin typeface="Arial" panose="020B0604020202020204" pitchFamily="34" charset="0"/>
                <a:ea typeface="Calibri" panose="020F0502020204030204" pitchFamily="34" charset="0"/>
              </a:rPr>
              <a:t>Our </a:t>
            </a:r>
            <a:r>
              <a:rPr lang="en-US" sz="1400" dirty="0" err="1">
                <a:solidFill>
                  <a:srgbClr val="7D7D7D"/>
                </a:solidFill>
                <a:latin typeface="Arial" panose="020B0604020202020204" pitchFamily="34" charset="0"/>
                <a:ea typeface="Calibri" panose="020F0502020204030204" pitchFamily="34" charset="0"/>
              </a:rPr>
              <a:t>Xtreme</a:t>
            </a:r>
            <a:r>
              <a:rPr lang="en-US" sz="1400" dirty="0">
                <a:solidFill>
                  <a:srgbClr val="7D7D7D"/>
                </a:solidFill>
                <a:latin typeface="Arial" panose="020B0604020202020204" pitchFamily="34" charset="0"/>
                <a:ea typeface="Calibri" panose="020F0502020204030204" pitchFamily="34" charset="0"/>
              </a:rPr>
              <a:t> Vehicle Care line of products leverages the latest in technology to deliver </a:t>
            </a:r>
            <a:br>
              <a:rPr lang="en-US" sz="1400" dirty="0">
                <a:solidFill>
                  <a:srgbClr val="7D7D7D"/>
                </a:solidFill>
                <a:latin typeface="Arial" panose="020B0604020202020204" pitchFamily="34" charset="0"/>
                <a:ea typeface="Calibri" panose="020F0502020204030204" pitchFamily="34" charset="0"/>
              </a:rPr>
            </a:br>
            <a:r>
              <a:rPr lang="en-US" sz="1400" dirty="0">
                <a:solidFill>
                  <a:srgbClr val="7D7D7D"/>
                </a:solidFill>
                <a:latin typeface="Arial" panose="020B0604020202020204" pitchFamily="34" charset="0"/>
                <a:ea typeface="Calibri" panose="020F0502020204030204" pitchFamily="34" charset="0"/>
              </a:rPr>
              <a:t>performance and efficiencies for car wash facilities.</a:t>
            </a:r>
            <a:endParaRPr lang="en-US" sz="1400" dirty="0"/>
          </a:p>
        </p:txBody>
      </p:sp>
      <p:pic>
        <p:nvPicPr>
          <p:cNvPr id="11" name="Content Placeholder 10"/>
          <p:cNvPicPr>
            <a:picLocks noGrp="1" noChangeAspect="1"/>
          </p:cNvPicPr>
          <p:nvPr>
            <p:ph idx="1"/>
          </p:nvPr>
        </p:nvPicPr>
        <p:blipFill>
          <a:blip r:embed="rId2"/>
          <a:stretch>
            <a:fillRect/>
          </a:stretch>
        </p:blipFill>
        <p:spPr>
          <a:xfrm>
            <a:off x="1376107" y="1699173"/>
            <a:ext cx="6610145" cy="2717504"/>
          </a:xfrm>
        </p:spPr>
      </p:pic>
    </p:spTree>
    <p:extLst>
      <p:ext uri="{BB962C8B-B14F-4D97-AF65-F5344CB8AC3E}">
        <p14:creationId xmlns:p14="http://schemas.microsoft.com/office/powerpoint/2010/main" val="3502304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47800" y="3111681"/>
            <a:ext cx="7345680" cy="1746069"/>
          </a:xfrm>
        </p:spPr>
        <p:txBody>
          <a:bodyPr>
            <a:noAutofit/>
          </a:bodyPr>
          <a:lstStyle/>
          <a:p>
            <a:r>
              <a:rPr lang="en-US" sz="1600" dirty="0"/>
              <a:t>Section 1: </a:t>
            </a:r>
          </a:p>
          <a:p>
            <a:pPr lvl="1"/>
            <a:r>
              <a:rPr lang="en-US" sz="3200" dirty="0"/>
              <a:t>Market data </a:t>
            </a:r>
          </a:p>
          <a:p>
            <a:pPr lvl="2"/>
            <a:r>
              <a:rPr lang="en-US" sz="1600" dirty="0">
                <a:solidFill>
                  <a:schemeClr val="bg1"/>
                </a:solidFill>
              </a:rPr>
              <a:t>Section 2: </a:t>
            </a:r>
          </a:p>
          <a:p>
            <a:pPr lvl="3"/>
            <a:r>
              <a:rPr lang="en-US" sz="3200" dirty="0">
                <a:solidFill>
                  <a:schemeClr val="bg1"/>
                </a:solidFill>
              </a:rPr>
              <a:t>Selling the program</a:t>
            </a:r>
          </a:p>
        </p:txBody>
      </p:sp>
    </p:spTree>
    <p:extLst>
      <p:ext uri="{BB962C8B-B14F-4D97-AF65-F5344CB8AC3E}">
        <p14:creationId xmlns:p14="http://schemas.microsoft.com/office/powerpoint/2010/main" val="983735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fontScale="85000" lnSpcReduction="20000"/>
          </a:bodyPr>
          <a:lstStyle/>
          <a:p>
            <a:r>
              <a:rPr lang="en-US" dirty="0"/>
              <a:t>Car wash program  </a:t>
            </a:r>
          </a:p>
        </p:txBody>
      </p:sp>
      <p:sp>
        <p:nvSpPr>
          <p:cNvPr id="4" name="Title 3"/>
          <p:cNvSpPr>
            <a:spLocks noGrp="1"/>
          </p:cNvSpPr>
          <p:nvPr>
            <p:ph type="title"/>
          </p:nvPr>
        </p:nvSpPr>
        <p:spPr>
          <a:xfrm>
            <a:off x="984340" y="741647"/>
            <a:ext cx="7886700" cy="659783"/>
          </a:xfrm>
        </p:spPr>
        <p:txBody>
          <a:bodyPr/>
          <a:lstStyle/>
          <a:p>
            <a:r>
              <a:rPr lang="en-US" dirty="0"/>
              <a:t> </a:t>
            </a:r>
            <a:r>
              <a:rPr lang="en-US" i="1" dirty="0"/>
              <a:t>Xtreme </a:t>
            </a:r>
            <a:r>
              <a:rPr lang="en-US" dirty="0"/>
              <a:t>Vehicle care</a:t>
            </a:r>
          </a:p>
        </p:txBody>
      </p:sp>
      <p:sp>
        <p:nvSpPr>
          <p:cNvPr id="3" name="Footer Placeholder 2"/>
          <p:cNvSpPr>
            <a:spLocks noGrp="1"/>
          </p:cNvSpPr>
          <p:nvPr>
            <p:ph type="ftr" sz="quarter" idx="11"/>
          </p:nvPr>
        </p:nvSpPr>
        <p:spPr/>
        <p:txBody>
          <a:bodyPr/>
          <a:lstStyle/>
          <a:p>
            <a:r>
              <a:rPr lang="en-US"/>
              <a:t>Xtreme Vehicle Care Program</a:t>
            </a:r>
            <a:endParaRPr lang="en-US" dirty="0"/>
          </a:p>
        </p:txBody>
      </p:sp>
      <p:sp>
        <p:nvSpPr>
          <p:cNvPr id="5" name="Slide Number Placeholder 4"/>
          <p:cNvSpPr>
            <a:spLocks noGrp="1"/>
          </p:cNvSpPr>
          <p:nvPr>
            <p:ph type="sldNum" sz="quarter" idx="12"/>
          </p:nvPr>
        </p:nvSpPr>
        <p:spPr/>
        <p:txBody>
          <a:bodyPr/>
          <a:lstStyle/>
          <a:p>
            <a:fld id="{00C708A1-6575-8D4A-A5EC-586CFF3AA03F}" type="slidenum">
              <a:rPr lang="en-US" smtClean="0"/>
              <a:pPr/>
              <a:t>20</a:t>
            </a:fld>
            <a:endParaRPr lang="en-US" dirty="0"/>
          </a:p>
        </p:txBody>
      </p:sp>
      <p:sp>
        <p:nvSpPr>
          <p:cNvPr id="2" name="Date Placeholder 1"/>
          <p:cNvSpPr>
            <a:spLocks noGrp="1"/>
          </p:cNvSpPr>
          <p:nvPr>
            <p:ph type="dt" sz="half" idx="10"/>
          </p:nvPr>
        </p:nvSpPr>
        <p:spPr/>
        <p:txBody>
          <a:bodyPr/>
          <a:lstStyle/>
          <a:p>
            <a:fld id="{05EFA228-08D4-4FA2-9EAF-ECCE45B1A7BD}" type="datetime1">
              <a:rPr lang="en-US" smtClean="0"/>
              <a:t>5/11/2022</a:t>
            </a:fld>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2422713790"/>
              </p:ext>
            </p:extLst>
          </p:nvPr>
        </p:nvGraphicFramePr>
        <p:xfrm>
          <a:off x="1497510" y="1291957"/>
          <a:ext cx="5700617" cy="3208398"/>
        </p:xfrm>
        <a:graphic>
          <a:graphicData uri="http://schemas.openxmlformats.org/drawingml/2006/table">
            <a:tbl>
              <a:tblPr firstRow="1" firstCol="1"/>
              <a:tblGrid>
                <a:gridCol w="2411799">
                  <a:extLst>
                    <a:ext uri="{9D8B030D-6E8A-4147-A177-3AD203B41FA5}">
                      <a16:colId xmlns:a16="http://schemas.microsoft.com/office/drawing/2014/main" val="3178480679"/>
                    </a:ext>
                  </a:extLst>
                </a:gridCol>
                <a:gridCol w="1754037">
                  <a:extLst>
                    <a:ext uri="{9D8B030D-6E8A-4147-A177-3AD203B41FA5}">
                      <a16:colId xmlns:a16="http://schemas.microsoft.com/office/drawing/2014/main" val="3012187819"/>
                    </a:ext>
                  </a:extLst>
                </a:gridCol>
                <a:gridCol w="1534781">
                  <a:extLst>
                    <a:ext uri="{9D8B030D-6E8A-4147-A177-3AD203B41FA5}">
                      <a16:colId xmlns:a16="http://schemas.microsoft.com/office/drawing/2014/main" val="4184288754"/>
                    </a:ext>
                  </a:extLst>
                </a:gridCol>
              </a:tblGrid>
              <a:tr h="229605">
                <a:tc>
                  <a:txBody>
                    <a:bodyPr/>
                    <a:lstStyle/>
                    <a:p>
                      <a:pPr marL="0" marR="0" algn="ctr">
                        <a:spcBef>
                          <a:spcPts val="0"/>
                        </a:spcBef>
                        <a:spcAft>
                          <a:spcPts val="0"/>
                        </a:spcAft>
                      </a:pPr>
                      <a:r>
                        <a:rPr lang="en-US" sz="1100" b="1" cap="all" dirty="0">
                          <a:solidFill>
                            <a:schemeClr val="bg1"/>
                          </a:solidFill>
                          <a:effectLst/>
                          <a:latin typeface="Helvetica LT Std Light" panose="020B0303020202020204" pitchFamily="34" charset="0"/>
                          <a:ea typeface="Calibri" panose="020F0502020204030204" pitchFamily="34" charset="0"/>
                          <a:cs typeface="Arial" panose="020B0604020202020204" pitchFamily="34" charset="0"/>
                        </a:rPr>
                        <a:t>Description</a:t>
                      </a:r>
                      <a:endParaRPr lang="en-US" sz="11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529AC7"/>
                      </a:solidFill>
                      <a:prstDash val="solid"/>
                      <a:round/>
                      <a:headEnd type="none" w="med" len="med"/>
                      <a:tailEnd type="none" w="med" len="med"/>
                    </a:lnT>
                    <a:lnB w="12700" cap="flat" cmpd="sng" algn="ctr">
                      <a:solidFill>
                        <a:srgbClr val="529AC7"/>
                      </a:solidFill>
                      <a:prstDash val="solid"/>
                      <a:round/>
                      <a:headEnd type="none" w="med" len="med"/>
                      <a:tailEnd type="none" w="med" len="med"/>
                    </a:lnB>
                    <a:solidFill>
                      <a:srgbClr val="2E74B5"/>
                    </a:solidFill>
                  </a:tcPr>
                </a:tc>
                <a:tc>
                  <a:txBody>
                    <a:bodyPr/>
                    <a:lstStyle/>
                    <a:p>
                      <a:pPr marL="0" marR="0" algn="ctr">
                        <a:spcBef>
                          <a:spcPts val="0"/>
                        </a:spcBef>
                        <a:spcAft>
                          <a:spcPts val="0"/>
                        </a:spcAft>
                      </a:pPr>
                      <a:r>
                        <a:rPr lang="en-US" sz="1100" b="1" cap="all">
                          <a:solidFill>
                            <a:srgbClr val="FFFFFF"/>
                          </a:solidFill>
                          <a:effectLst/>
                          <a:latin typeface="Helvetica LT Std Light" panose="020B0303020202020204" pitchFamily="34" charset="0"/>
                          <a:ea typeface="Calibri" panose="020F0502020204030204" pitchFamily="34" charset="0"/>
                          <a:cs typeface="Arial" panose="020B0604020202020204" pitchFamily="34" charset="0"/>
                        </a:rPr>
                        <a:t>PACKAGING</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529AC7"/>
                      </a:solidFill>
                      <a:prstDash val="solid"/>
                      <a:round/>
                      <a:headEnd type="none" w="med" len="med"/>
                      <a:tailEnd type="none" w="med" len="med"/>
                    </a:lnT>
                    <a:lnB w="12700" cap="flat" cmpd="sng" algn="ctr">
                      <a:solidFill>
                        <a:srgbClr val="529AC7"/>
                      </a:solidFill>
                      <a:prstDash val="solid"/>
                      <a:round/>
                      <a:headEnd type="none" w="med" len="med"/>
                      <a:tailEnd type="none" w="med" len="med"/>
                    </a:lnB>
                    <a:solidFill>
                      <a:srgbClr val="2E74B5"/>
                    </a:solidFill>
                  </a:tcPr>
                </a:tc>
                <a:tc>
                  <a:txBody>
                    <a:bodyPr/>
                    <a:lstStyle/>
                    <a:p>
                      <a:pPr marL="0" marR="0" algn="ctr">
                        <a:spcBef>
                          <a:spcPts val="0"/>
                        </a:spcBef>
                        <a:spcAft>
                          <a:spcPts val="0"/>
                        </a:spcAft>
                      </a:pPr>
                      <a:r>
                        <a:rPr lang="en-US" sz="1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Part code </a:t>
                      </a: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529AC7"/>
                      </a:solidFill>
                      <a:prstDash val="solid"/>
                      <a:round/>
                      <a:headEnd type="none" w="med" len="med"/>
                      <a:tailEnd type="none" w="med" len="med"/>
                    </a:lnR>
                    <a:lnT w="12700" cap="flat" cmpd="sng" algn="ctr">
                      <a:solidFill>
                        <a:srgbClr val="529AC7"/>
                      </a:solidFill>
                      <a:prstDash val="solid"/>
                      <a:round/>
                      <a:headEnd type="none" w="med" len="med"/>
                      <a:tailEnd type="none" w="med" len="med"/>
                    </a:lnT>
                    <a:lnB w="12700" cap="flat" cmpd="sng" algn="ctr">
                      <a:solidFill>
                        <a:srgbClr val="529AC7"/>
                      </a:solidFill>
                      <a:prstDash val="solid"/>
                      <a:round/>
                      <a:headEnd type="none" w="med" len="med"/>
                      <a:tailEnd type="none" w="med" len="med"/>
                    </a:lnB>
                    <a:solidFill>
                      <a:srgbClr val="2E74B5"/>
                    </a:solidFill>
                  </a:tcPr>
                </a:tc>
                <a:extLst>
                  <a:ext uri="{0D108BD9-81ED-4DB2-BD59-A6C34878D82A}">
                    <a16:rowId xmlns:a16="http://schemas.microsoft.com/office/drawing/2014/main" val="2209474441"/>
                  </a:ext>
                </a:extLst>
              </a:tr>
              <a:tr h="229605">
                <a:tc>
                  <a:txBody>
                    <a:bodyPr/>
                    <a:lstStyle/>
                    <a:p>
                      <a:pPr marL="0" marR="0">
                        <a:spcBef>
                          <a:spcPts val="0"/>
                        </a:spcBef>
                        <a:spcAft>
                          <a:spcPts val="0"/>
                        </a:spcAft>
                      </a:pPr>
                      <a:r>
                        <a:rPr lang="en-US" sz="1200" b="1" dirty="0">
                          <a:solidFill>
                            <a:schemeClr val="bg1"/>
                          </a:solidFill>
                          <a:effectLst/>
                          <a:latin typeface="Helvetica LT Std Light" panose="020B0303020202020204" pitchFamily="34" charset="0"/>
                          <a:ea typeface="Arial" panose="020B0604020202020204" pitchFamily="34" charset="0"/>
                          <a:cs typeface="Arial" panose="020B0604020202020204" pitchFamily="34" charset="0"/>
                        </a:rPr>
                        <a:t>High pH Presoak</a:t>
                      </a:r>
                      <a:endParaRPr lang="en-US" sz="12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529AC7"/>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9900"/>
                    </a:solidFill>
                  </a:tcPr>
                </a:tc>
                <a:tc>
                  <a:txBody>
                    <a:bodyPr/>
                    <a:lstStyle/>
                    <a:p>
                      <a:pPr marL="0" marR="0" algn="ctr">
                        <a:spcBef>
                          <a:spcPts val="0"/>
                        </a:spcBef>
                        <a:spcAft>
                          <a:spcPts val="0"/>
                        </a:spcAft>
                      </a:pPr>
                      <a:r>
                        <a:rPr lang="en-US" sz="1200">
                          <a:solidFill>
                            <a:srgbClr val="7E7E7E"/>
                          </a:solidFill>
                          <a:effectLst/>
                          <a:latin typeface="Helvetica LT Std Light" panose="020B0303020202020204" pitchFamily="34" charset="0"/>
                          <a:ea typeface="Arial" panose="020B0604020202020204" pitchFamily="34" charset="0"/>
                          <a:cs typeface="Arial" panose="020B0604020202020204" pitchFamily="34" charset="0"/>
                        </a:rPr>
                        <a:t>Pail, 15, 30, 55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529AC7"/>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2655</a:t>
                      </a: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529AC7"/>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846847319"/>
                  </a:ext>
                </a:extLst>
              </a:tr>
              <a:tr h="229605">
                <a:tc>
                  <a:txBody>
                    <a:bodyPr/>
                    <a:lstStyle/>
                    <a:p>
                      <a:pPr marL="0" marR="0">
                        <a:spcBef>
                          <a:spcPts val="0"/>
                        </a:spcBef>
                        <a:spcAft>
                          <a:spcPts val="0"/>
                        </a:spcAft>
                      </a:pPr>
                      <a:r>
                        <a:rPr lang="en-US" sz="1200" b="1" dirty="0">
                          <a:solidFill>
                            <a:schemeClr val="bg1"/>
                          </a:solidFill>
                          <a:effectLst/>
                          <a:latin typeface="Helvetica LT Std Light" panose="020B0303020202020204" pitchFamily="34" charset="0"/>
                          <a:ea typeface="Arial" panose="020B0604020202020204" pitchFamily="34" charset="0"/>
                          <a:cs typeface="Arial" panose="020B0604020202020204" pitchFamily="34" charset="0"/>
                        </a:rPr>
                        <a:t>Lubricating Foaming Detergent</a:t>
                      </a:r>
                      <a:endParaRPr lang="en-US" sz="12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9966FF"/>
                    </a:solidFill>
                  </a:tcPr>
                </a:tc>
                <a:tc>
                  <a:txBody>
                    <a:bodyPr/>
                    <a:lstStyle/>
                    <a:p>
                      <a:pPr marL="0" marR="0" algn="ctr">
                        <a:spcBef>
                          <a:spcPts val="0"/>
                        </a:spcBef>
                        <a:spcAft>
                          <a:spcPts val="0"/>
                        </a:spcAft>
                      </a:pPr>
                      <a:r>
                        <a:rPr lang="en-US" sz="1200">
                          <a:solidFill>
                            <a:srgbClr val="7E7E7E"/>
                          </a:solidFill>
                          <a:effectLst/>
                          <a:latin typeface="Helvetica LT Std Light" panose="020B0303020202020204" pitchFamily="34" charset="0"/>
                          <a:ea typeface="Arial" panose="020B0604020202020204" pitchFamily="34" charset="0"/>
                          <a:cs typeface="Arial" panose="020B0604020202020204" pitchFamily="34" charset="0"/>
                        </a:rPr>
                        <a:t>Pail, 15, 30, 55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918"/>
                          </a:solidFill>
                          <a:effectLst/>
                          <a:uLnTx/>
                          <a:uFillTx/>
                          <a:latin typeface="Arial" panose="020B0604020202020204" pitchFamily="34" charset="0"/>
                          <a:ea typeface="Arial" panose="020B0604020202020204" pitchFamily="34" charset="0"/>
                          <a:cs typeface="Times New Roman" panose="02020603050405020304" pitchFamily="18" charset="0"/>
                        </a:rPr>
                        <a:t>2656</a:t>
                      </a: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025123510"/>
                  </a:ext>
                </a:extLst>
              </a:tr>
              <a:tr h="229605">
                <a:tc>
                  <a:txBody>
                    <a:bodyPr/>
                    <a:lstStyle/>
                    <a:p>
                      <a:pPr marL="0" marR="0">
                        <a:spcBef>
                          <a:spcPts val="0"/>
                        </a:spcBef>
                        <a:spcAft>
                          <a:spcPts val="0"/>
                        </a:spcAft>
                      </a:pPr>
                      <a:r>
                        <a:rPr lang="en-US" sz="1200" b="1" dirty="0">
                          <a:solidFill>
                            <a:schemeClr val="bg1"/>
                          </a:solidFill>
                          <a:effectLst/>
                          <a:latin typeface="Helvetica LT Std Light" panose="020B0303020202020204" pitchFamily="34" charset="0"/>
                          <a:ea typeface="Arial" panose="020B0604020202020204" pitchFamily="34" charset="0"/>
                          <a:cs typeface="Arial" panose="020B0604020202020204" pitchFamily="34" charset="0"/>
                        </a:rPr>
                        <a:t>Low</a:t>
                      </a:r>
                      <a:r>
                        <a:rPr lang="en-US" sz="1200" b="1" baseline="0" dirty="0">
                          <a:solidFill>
                            <a:schemeClr val="bg1"/>
                          </a:solidFill>
                          <a:effectLst/>
                          <a:latin typeface="Helvetica LT Std Light" panose="020B0303020202020204" pitchFamily="34" charset="0"/>
                          <a:ea typeface="Arial" panose="020B0604020202020204" pitchFamily="34" charset="0"/>
                          <a:cs typeface="Arial" panose="020B0604020202020204" pitchFamily="34" charset="0"/>
                        </a:rPr>
                        <a:t> pH</a:t>
                      </a:r>
                      <a:r>
                        <a:rPr lang="en-US" sz="1200" b="1" dirty="0">
                          <a:solidFill>
                            <a:schemeClr val="bg1"/>
                          </a:solidFill>
                          <a:effectLst/>
                          <a:latin typeface="Helvetica LT Std Light" panose="020B0303020202020204" pitchFamily="34" charset="0"/>
                          <a:ea typeface="Arial" panose="020B0604020202020204" pitchFamily="34" charset="0"/>
                          <a:cs typeface="Arial" panose="020B0604020202020204" pitchFamily="34" charset="0"/>
                        </a:rPr>
                        <a:t> Presoak</a:t>
                      </a:r>
                      <a:endParaRPr lang="en-US" sz="12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33CC"/>
                    </a:solidFill>
                  </a:tcPr>
                </a:tc>
                <a:tc>
                  <a:txBody>
                    <a:bodyPr/>
                    <a:lstStyle/>
                    <a:p>
                      <a:pPr marL="0" marR="0" algn="ctr">
                        <a:spcBef>
                          <a:spcPts val="0"/>
                        </a:spcBef>
                        <a:spcAft>
                          <a:spcPts val="0"/>
                        </a:spcAft>
                      </a:pPr>
                      <a:r>
                        <a:rPr lang="en-US" sz="1200">
                          <a:solidFill>
                            <a:srgbClr val="7E7E7E"/>
                          </a:solidFill>
                          <a:effectLst/>
                          <a:latin typeface="Helvetica LT Std Light" panose="020B0303020202020204" pitchFamily="34" charset="0"/>
                          <a:ea typeface="Arial" panose="020B0604020202020204" pitchFamily="34" charset="0"/>
                          <a:cs typeface="Arial" panose="020B0604020202020204" pitchFamily="34" charset="0"/>
                        </a:rPr>
                        <a:t>Pail, 15, 30, 55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918"/>
                          </a:solidFill>
                          <a:effectLst/>
                          <a:uLnTx/>
                          <a:uFillTx/>
                          <a:latin typeface="Arial" panose="020B0604020202020204" pitchFamily="34" charset="0"/>
                          <a:ea typeface="Arial" panose="020B0604020202020204" pitchFamily="34" charset="0"/>
                          <a:cs typeface="Times New Roman" panose="02020603050405020304" pitchFamily="18" charset="0"/>
                        </a:rPr>
                        <a:t>2657</a:t>
                      </a: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4073276795"/>
                  </a:ext>
                </a:extLst>
              </a:tr>
              <a:tr h="229605">
                <a:tc>
                  <a:txBody>
                    <a:bodyPr/>
                    <a:lstStyle/>
                    <a:p>
                      <a:pPr marL="0" marR="0">
                        <a:spcBef>
                          <a:spcPts val="0"/>
                        </a:spcBef>
                        <a:spcAft>
                          <a:spcPts val="0"/>
                        </a:spcAft>
                      </a:pPr>
                      <a:r>
                        <a:rPr lang="en-US" sz="1200" b="1" dirty="0">
                          <a:solidFill>
                            <a:schemeClr val="bg1"/>
                          </a:solidFill>
                          <a:effectLst/>
                          <a:latin typeface="Helvetica LT Std Light" panose="020B0303020202020204" pitchFamily="34" charset="0"/>
                          <a:ea typeface="Arial" panose="020B0604020202020204" pitchFamily="34" charset="0"/>
                          <a:cs typeface="Arial" panose="020B0604020202020204" pitchFamily="34" charset="0"/>
                        </a:rPr>
                        <a:t>Drying Agent</a:t>
                      </a:r>
                      <a:endParaRPr lang="en-US" sz="12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7C80"/>
                    </a:solidFill>
                  </a:tcPr>
                </a:tc>
                <a:tc>
                  <a:txBody>
                    <a:bodyPr/>
                    <a:lstStyle/>
                    <a:p>
                      <a:pPr marL="0" marR="0" algn="ctr">
                        <a:spcBef>
                          <a:spcPts val="0"/>
                        </a:spcBef>
                        <a:spcAft>
                          <a:spcPts val="0"/>
                        </a:spcAft>
                      </a:pPr>
                      <a:r>
                        <a:rPr lang="en-US" sz="1200">
                          <a:solidFill>
                            <a:srgbClr val="7E7E7E"/>
                          </a:solidFill>
                          <a:effectLst/>
                          <a:latin typeface="Helvetica LT Std Light" panose="020B0303020202020204" pitchFamily="34" charset="0"/>
                          <a:ea typeface="Arial" panose="020B0604020202020204" pitchFamily="34" charset="0"/>
                          <a:cs typeface="Arial" panose="020B0604020202020204" pitchFamily="34" charset="0"/>
                        </a:rPr>
                        <a:t>Pail, 15, 30, 55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918"/>
                          </a:solidFill>
                          <a:effectLst/>
                          <a:uLnTx/>
                          <a:uFillTx/>
                          <a:latin typeface="Arial" panose="020B0604020202020204" pitchFamily="34" charset="0"/>
                          <a:ea typeface="Arial" panose="020B0604020202020204" pitchFamily="34" charset="0"/>
                          <a:cs typeface="Times New Roman" panose="02020603050405020304" pitchFamily="18" charset="0"/>
                        </a:rPr>
                        <a:t>2658</a:t>
                      </a: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4077221665"/>
                  </a:ext>
                </a:extLst>
              </a:tr>
              <a:tr h="229605">
                <a:tc>
                  <a:txBody>
                    <a:bodyPr/>
                    <a:lstStyle/>
                    <a:p>
                      <a:pPr marL="0" marR="0">
                        <a:spcBef>
                          <a:spcPts val="0"/>
                        </a:spcBef>
                        <a:spcAft>
                          <a:spcPts val="0"/>
                        </a:spcAft>
                      </a:pPr>
                      <a:r>
                        <a:rPr lang="en-US" sz="1200" b="1" dirty="0">
                          <a:solidFill>
                            <a:schemeClr val="bg1"/>
                          </a:solidFill>
                          <a:effectLst/>
                          <a:latin typeface="Helvetica LT Std Light" panose="020B0303020202020204" pitchFamily="34" charset="0"/>
                          <a:ea typeface="Arial" panose="020B0604020202020204" pitchFamily="34" charset="0"/>
                          <a:cs typeface="Arial" panose="020B0604020202020204" pitchFamily="34" charset="0"/>
                        </a:rPr>
                        <a:t>Blue Triple Foam</a:t>
                      </a:r>
                      <a:endParaRPr lang="en-US" sz="12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1096C0"/>
                    </a:solidFill>
                  </a:tcPr>
                </a:tc>
                <a:tc>
                  <a:txBody>
                    <a:bodyPr/>
                    <a:lstStyle/>
                    <a:p>
                      <a:pPr marL="0" marR="0" algn="ctr">
                        <a:spcBef>
                          <a:spcPts val="0"/>
                        </a:spcBef>
                        <a:spcAft>
                          <a:spcPts val="0"/>
                        </a:spcAft>
                      </a:pPr>
                      <a:r>
                        <a:rPr lang="en-US" sz="1200">
                          <a:solidFill>
                            <a:srgbClr val="7E7E7E"/>
                          </a:solidFill>
                          <a:effectLst/>
                          <a:latin typeface="Helvetica LT Std Light" panose="020B0303020202020204" pitchFamily="34" charset="0"/>
                          <a:ea typeface="Arial" panose="020B0604020202020204" pitchFamily="34" charset="0"/>
                          <a:cs typeface="Arial" panose="020B0604020202020204" pitchFamily="34" charset="0"/>
                        </a:rPr>
                        <a:t>Pail, 15, 55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918"/>
                          </a:solidFill>
                          <a:effectLst/>
                          <a:uLnTx/>
                          <a:uFillTx/>
                          <a:latin typeface="Arial" panose="020B0604020202020204" pitchFamily="34" charset="0"/>
                          <a:ea typeface="Arial" panose="020B0604020202020204" pitchFamily="34" charset="0"/>
                          <a:cs typeface="Times New Roman" panose="02020603050405020304" pitchFamily="18" charset="0"/>
                        </a:rPr>
                        <a:t>2659</a:t>
                      </a: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978212819"/>
                  </a:ext>
                </a:extLst>
              </a:tr>
              <a:tr h="229605">
                <a:tc>
                  <a:txBody>
                    <a:bodyPr/>
                    <a:lstStyle/>
                    <a:p>
                      <a:pPr marL="0" marR="0">
                        <a:spcBef>
                          <a:spcPts val="0"/>
                        </a:spcBef>
                        <a:spcAft>
                          <a:spcPts val="0"/>
                        </a:spcAft>
                      </a:pPr>
                      <a:r>
                        <a:rPr lang="en-US" sz="1200" b="1" dirty="0">
                          <a:solidFill>
                            <a:schemeClr val="bg1"/>
                          </a:solidFill>
                          <a:effectLst/>
                          <a:latin typeface="Helvetica LT Std Light" panose="020B0303020202020204" pitchFamily="34" charset="0"/>
                          <a:ea typeface="Arial" panose="020B0604020202020204" pitchFamily="34" charset="0"/>
                          <a:cs typeface="Arial" panose="020B0604020202020204" pitchFamily="34" charset="0"/>
                        </a:rPr>
                        <a:t>Pink Triple Foam</a:t>
                      </a:r>
                      <a:endParaRPr lang="en-US" sz="12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3399"/>
                    </a:solidFill>
                  </a:tcPr>
                </a:tc>
                <a:tc>
                  <a:txBody>
                    <a:bodyPr/>
                    <a:lstStyle/>
                    <a:p>
                      <a:pPr marL="0" marR="0" algn="ctr">
                        <a:spcBef>
                          <a:spcPts val="0"/>
                        </a:spcBef>
                        <a:spcAft>
                          <a:spcPts val="0"/>
                        </a:spcAft>
                      </a:pPr>
                      <a:r>
                        <a:rPr lang="en-US" sz="1200">
                          <a:solidFill>
                            <a:srgbClr val="7E7E7E"/>
                          </a:solidFill>
                          <a:effectLst/>
                          <a:latin typeface="Helvetica LT Std Light" panose="020B0303020202020204" pitchFamily="34" charset="0"/>
                          <a:ea typeface="Arial" panose="020B0604020202020204" pitchFamily="34" charset="0"/>
                          <a:cs typeface="Arial" panose="020B0604020202020204" pitchFamily="34" charset="0"/>
                        </a:rPr>
                        <a:t>Pail, 15, 55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918"/>
                          </a:solidFill>
                          <a:effectLst/>
                          <a:uLnTx/>
                          <a:uFillTx/>
                          <a:latin typeface="Arial" panose="020B0604020202020204" pitchFamily="34" charset="0"/>
                          <a:ea typeface="Arial" panose="020B0604020202020204" pitchFamily="34" charset="0"/>
                          <a:cs typeface="Times New Roman" panose="02020603050405020304" pitchFamily="18" charset="0"/>
                        </a:rPr>
                        <a:t>2660</a:t>
                      </a: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534147631"/>
                  </a:ext>
                </a:extLst>
              </a:tr>
              <a:tr h="229605">
                <a:tc>
                  <a:txBody>
                    <a:bodyPr/>
                    <a:lstStyle/>
                    <a:p>
                      <a:pPr marL="0" marR="0">
                        <a:spcBef>
                          <a:spcPts val="0"/>
                        </a:spcBef>
                        <a:spcAft>
                          <a:spcPts val="0"/>
                        </a:spcAft>
                      </a:pPr>
                      <a:r>
                        <a:rPr lang="en-US" sz="1200" b="1" dirty="0">
                          <a:solidFill>
                            <a:schemeClr val="bg1"/>
                          </a:solidFill>
                          <a:effectLst/>
                          <a:latin typeface="Helvetica LT Std Light" panose="020B0303020202020204" pitchFamily="34" charset="0"/>
                          <a:ea typeface="Arial" panose="020B0604020202020204" pitchFamily="34" charset="0"/>
                          <a:cs typeface="Arial" panose="020B0604020202020204" pitchFamily="34" charset="0"/>
                        </a:rPr>
                        <a:t>Yellow Triple Foam</a:t>
                      </a:r>
                      <a:endParaRPr lang="en-US" sz="12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D833"/>
                    </a:solidFill>
                  </a:tcPr>
                </a:tc>
                <a:tc>
                  <a:txBody>
                    <a:bodyPr/>
                    <a:lstStyle/>
                    <a:p>
                      <a:pPr marL="0" marR="0" algn="ctr">
                        <a:spcBef>
                          <a:spcPts val="0"/>
                        </a:spcBef>
                        <a:spcAft>
                          <a:spcPts val="0"/>
                        </a:spcAft>
                      </a:pPr>
                      <a:r>
                        <a:rPr lang="en-US" sz="1200">
                          <a:solidFill>
                            <a:srgbClr val="7E7E7E"/>
                          </a:solidFill>
                          <a:effectLst/>
                          <a:latin typeface="Helvetica LT Std Light" panose="020B0303020202020204" pitchFamily="34" charset="0"/>
                          <a:ea typeface="Arial" panose="020B0604020202020204" pitchFamily="34" charset="0"/>
                          <a:cs typeface="Arial" panose="020B0604020202020204" pitchFamily="34" charset="0"/>
                        </a:rPr>
                        <a:t>Pail, 15, 55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918"/>
                          </a:solidFill>
                          <a:effectLst/>
                          <a:uLnTx/>
                          <a:uFillTx/>
                          <a:latin typeface="Arial" panose="020B0604020202020204" pitchFamily="34" charset="0"/>
                          <a:ea typeface="Arial" panose="020B0604020202020204" pitchFamily="34" charset="0"/>
                          <a:cs typeface="Times New Roman" panose="02020603050405020304" pitchFamily="18" charset="0"/>
                        </a:rPr>
                        <a:t>2661</a:t>
                      </a: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942890037"/>
                  </a:ext>
                </a:extLst>
              </a:tr>
              <a:tr h="229605">
                <a:tc>
                  <a:txBody>
                    <a:bodyPr/>
                    <a:lstStyle/>
                    <a:p>
                      <a:pPr marL="0" marR="0">
                        <a:spcBef>
                          <a:spcPts val="0"/>
                        </a:spcBef>
                        <a:spcAft>
                          <a:spcPts val="0"/>
                        </a:spcAft>
                      </a:pPr>
                      <a:r>
                        <a:rPr lang="en-US" sz="1200" b="1" dirty="0">
                          <a:solidFill>
                            <a:schemeClr val="bg1"/>
                          </a:solidFill>
                          <a:effectLst/>
                          <a:latin typeface="Helvetica LT Std Light" panose="020B0303020202020204" pitchFamily="34" charset="0"/>
                          <a:ea typeface="Arial" panose="020B0604020202020204" pitchFamily="34" charset="0"/>
                          <a:cs typeface="Arial" panose="020B0604020202020204" pitchFamily="34" charset="0"/>
                        </a:rPr>
                        <a:t>Tire Shine</a:t>
                      </a:r>
                      <a:endParaRPr lang="en-US" sz="12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969696"/>
                    </a:solidFill>
                  </a:tcPr>
                </a:tc>
                <a:tc>
                  <a:txBody>
                    <a:bodyPr/>
                    <a:lstStyle/>
                    <a:p>
                      <a:pPr marL="0" marR="0" algn="ctr">
                        <a:spcBef>
                          <a:spcPts val="0"/>
                        </a:spcBef>
                        <a:spcAft>
                          <a:spcPts val="0"/>
                        </a:spcAft>
                      </a:pPr>
                      <a:r>
                        <a:rPr lang="en-US" sz="1200">
                          <a:solidFill>
                            <a:srgbClr val="7E7E7E"/>
                          </a:solidFill>
                          <a:effectLst/>
                          <a:latin typeface="Helvetica LT Std Light" panose="020B0303020202020204" pitchFamily="34" charset="0"/>
                          <a:ea typeface="Arial" panose="020B0604020202020204" pitchFamily="34" charset="0"/>
                          <a:cs typeface="Arial" panose="020B0604020202020204" pitchFamily="34" charset="0"/>
                        </a:rPr>
                        <a:t>Pail, 15, 55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918"/>
                          </a:solidFill>
                          <a:effectLst/>
                          <a:uLnTx/>
                          <a:uFillTx/>
                          <a:latin typeface="Arial" panose="020B0604020202020204" pitchFamily="34" charset="0"/>
                          <a:ea typeface="Arial" panose="020B0604020202020204" pitchFamily="34" charset="0"/>
                          <a:cs typeface="Times New Roman" panose="02020603050405020304" pitchFamily="18" charset="0"/>
                        </a:rPr>
                        <a:t>2662</a:t>
                      </a: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533938085"/>
                  </a:ext>
                </a:extLst>
              </a:tr>
              <a:tr h="229605">
                <a:tc>
                  <a:txBody>
                    <a:bodyPr/>
                    <a:lstStyle/>
                    <a:p>
                      <a:pPr marL="0" marR="0">
                        <a:spcBef>
                          <a:spcPts val="0"/>
                        </a:spcBef>
                        <a:spcAft>
                          <a:spcPts val="0"/>
                        </a:spcAft>
                      </a:pPr>
                      <a:r>
                        <a:rPr lang="en-US" sz="1200" b="1" dirty="0">
                          <a:solidFill>
                            <a:schemeClr val="bg1"/>
                          </a:solidFill>
                          <a:effectLst/>
                          <a:latin typeface="Helvetica LT Std Light" panose="020B0303020202020204" pitchFamily="34" charset="0"/>
                          <a:ea typeface="Arial" panose="020B0604020202020204" pitchFamily="34" charset="0"/>
                          <a:cs typeface="Arial" panose="020B0604020202020204" pitchFamily="34" charset="0"/>
                        </a:rPr>
                        <a:t>Tire and Wheel Cleaner</a:t>
                      </a:r>
                      <a:endParaRPr lang="en-US" sz="12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46B4C"/>
                    </a:solidFill>
                  </a:tcPr>
                </a:tc>
                <a:tc>
                  <a:txBody>
                    <a:bodyPr/>
                    <a:lstStyle/>
                    <a:p>
                      <a:pPr marL="0" marR="0" algn="ctr">
                        <a:spcBef>
                          <a:spcPts val="0"/>
                        </a:spcBef>
                        <a:spcAft>
                          <a:spcPts val="0"/>
                        </a:spcAft>
                      </a:pPr>
                      <a:r>
                        <a:rPr lang="en-US" sz="1200" dirty="0">
                          <a:solidFill>
                            <a:srgbClr val="7E7E7E"/>
                          </a:solidFill>
                          <a:effectLst/>
                          <a:latin typeface="Helvetica LT Std Light" panose="020B0303020202020204" pitchFamily="34" charset="0"/>
                          <a:ea typeface="Arial" panose="020B0604020202020204" pitchFamily="34" charset="0"/>
                          <a:cs typeface="Arial" panose="020B0604020202020204" pitchFamily="34" charset="0"/>
                        </a:rPr>
                        <a:t>Pail, 55</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918"/>
                          </a:solidFill>
                          <a:effectLst/>
                          <a:uLnTx/>
                          <a:uFillTx/>
                          <a:latin typeface="Arial" panose="020B0604020202020204" pitchFamily="34" charset="0"/>
                          <a:ea typeface="Arial" panose="020B0604020202020204" pitchFamily="34" charset="0"/>
                          <a:cs typeface="Times New Roman" panose="02020603050405020304" pitchFamily="18" charset="0"/>
                        </a:rPr>
                        <a:t>2663</a:t>
                      </a: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663665692"/>
                  </a:ext>
                </a:extLst>
              </a:tr>
              <a:tr h="223533">
                <a:tc>
                  <a:txBody>
                    <a:bodyPr/>
                    <a:lstStyle/>
                    <a:p>
                      <a:pPr marL="0" marR="0">
                        <a:spcBef>
                          <a:spcPts val="0"/>
                        </a:spcBef>
                        <a:spcAft>
                          <a:spcPts val="0"/>
                        </a:spcAft>
                      </a:pPr>
                      <a:r>
                        <a:rPr lang="en-US" sz="1200" b="1" dirty="0">
                          <a:solidFill>
                            <a:schemeClr val="bg1"/>
                          </a:solidFill>
                          <a:effectLst/>
                          <a:latin typeface="Helvetica LT Std Light" panose="020B0303020202020204" pitchFamily="34" charset="0"/>
                          <a:ea typeface="Arial" panose="020B0604020202020204" pitchFamily="34" charset="0"/>
                          <a:cs typeface="Arial" panose="020B0604020202020204" pitchFamily="34" charset="0"/>
                        </a:rPr>
                        <a:t>Weather Shield</a:t>
                      </a:r>
                      <a:endParaRPr lang="en-US" sz="12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33D600"/>
                    </a:solidFill>
                  </a:tcPr>
                </a:tc>
                <a:tc>
                  <a:txBody>
                    <a:bodyPr/>
                    <a:lstStyle/>
                    <a:p>
                      <a:pPr marL="0" marR="0" algn="ctr">
                        <a:spcBef>
                          <a:spcPts val="0"/>
                        </a:spcBef>
                        <a:spcAft>
                          <a:spcPts val="0"/>
                        </a:spcAft>
                      </a:pPr>
                      <a:r>
                        <a:rPr lang="en-US" sz="1200">
                          <a:solidFill>
                            <a:srgbClr val="7E7E7E"/>
                          </a:solidFill>
                          <a:effectLst/>
                          <a:latin typeface="Helvetica LT Std Light" panose="020B0303020202020204" pitchFamily="34" charset="0"/>
                          <a:ea typeface="Arial" panose="020B0604020202020204" pitchFamily="34" charset="0"/>
                          <a:cs typeface="Arial" panose="020B0604020202020204" pitchFamily="34" charset="0"/>
                        </a:rPr>
                        <a:t>Pail, 15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918"/>
                          </a:solidFill>
                          <a:effectLst/>
                          <a:uLnTx/>
                          <a:uFillTx/>
                          <a:latin typeface="Arial" panose="020B0604020202020204" pitchFamily="34" charset="0"/>
                          <a:ea typeface="Arial" panose="020B0604020202020204" pitchFamily="34" charset="0"/>
                          <a:cs typeface="Times New Roman" panose="02020603050405020304" pitchFamily="18" charset="0"/>
                        </a:rPr>
                        <a:t>2664</a:t>
                      </a: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714468462"/>
                  </a:ext>
                </a:extLst>
              </a:tr>
              <a:tr h="229605">
                <a:tc>
                  <a:txBody>
                    <a:bodyPr/>
                    <a:lstStyle/>
                    <a:p>
                      <a:pPr marL="0" marR="0">
                        <a:spcBef>
                          <a:spcPts val="0"/>
                        </a:spcBef>
                        <a:spcAft>
                          <a:spcPts val="0"/>
                        </a:spcAft>
                      </a:pPr>
                      <a:r>
                        <a:rPr lang="en-US" sz="1200" b="1" kern="1200" dirty="0">
                          <a:solidFill>
                            <a:schemeClr val="bg1"/>
                          </a:solidFill>
                          <a:effectLst/>
                          <a:latin typeface="Helvetica LT Std Light" panose="020B0303020202020204" pitchFamily="34" charset="0"/>
                          <a:ea typeface="Arial" panose="020B0604020202020204" pitchFamily="34" charset="0"/>
                          <a:cs typeface="Arial" panose="020B0604020202020204" pitchFamily="34" charset="0"/>
                        </a:rPr>
                        <a:t>Clearcoat Protectant</a:t>
                      </a: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27ACAF"/>
                    </a:solidFill>
                  </a:tcPr>
                </a:tc>
                <a:tc>
                  <a:txBody>
                    <a:bodyPr/>
                    <a:lstStyle/>
                    <a:p>
                      <a:pPr marL="0" marR="0" algn="ctr">
                        <a:spcBef>
                          <a:spcPts val="0"/>
                        </a:spcBef>
                        <a:spcAft>
                          <a:spcPts val="0"/>
                        </a:spcAft>
                      </a:pPr>
                      <a:r>
                        <a:rPr lang="en-US" sz="1200" kern="1200" dirty="0">
                          <a:solidFill>
                            <a:srgbClr val="7E7E7E"/>
                          </a:solidFill>
                          <a:effectLst/>
                          <a:latin typeface="Helvetica LT Std Light" panose="020B0303020202020204" pitchFamily="34" charset="0"/>
                          <a:ea typeface="Arial" panose="020B0604020202020204" pitchFamily="34" charset="0"/>
                          <a:cs typeface="Arial" panose="020B0604020202020204" pitchFamily="34" charset="0"/>
                        </a:rPr>
                        <a:t>Pail, 15</a:t>
                      </a: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918"/>
                          </a:solidFill>
                          <a:effectLst/>
                          <a:uLnTx/>
                          <a:uFillTx/>
                          <a:latin typeface="Arial" panose="020B0604020202020204" pitchFamily="34" charset="0"/>
                          <a:ea typeface="Arial" panose="020B0604020202020204" pitchFamily="34" charset="0"/>
                          <a:cs typeface="Times New Roman" panose="02020603050405020304" pitchFamily="18" charset="0"/>
                        </a:rPr>
                        <a:t>2665</a:t>
                      </a: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529802392"/>
                  </a:ext>
                </a:extLst>
              </a:tr>
              <a:tr h="229605">
                <a:tc>
                  <a:txBody>
                    <a:bodyPr/>
                    <a:lstStyle/>
                    <a:p>
                      <a:pPr marL="0" marR="0">
                        <a:spcBef>
                          <a:spcPts val="0"/>
                        </a:spcBef>
                        <a:spcAft>
                          <a:spcPts val="0"/>
                        </a:spcAft>
                      </a:pPr>
                      <a:r>
                        <a:rPr lang="en-US" sz="1200" b="1" dirty="0">
                          <a:solidFill>
                            <a:schemeClr val="bg1"/>
                          </a:solidFill>
                          <a:effectLst/>
                          <a:latin typeface="Helvetica LT Std Light" panose="020B0303020202020204" pitchFamily="34" charset="0"/>
                          <a:ea typeface="Arial" panose="020B0604020202020204" pitchFamily="34" charset="0"/>
                          <a:cs typeface="Arial" panose="020B0604020202020204" pitchFamily="34" charset="0"/>
                        </a:rPr>
                        <a:t>Foaming Carnauba Wax</a:t>
                      </a:r>
                      <a:endParaRPr lang="en-US" sz="12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966400"/>
                    </a:solidFill>
                  </a:tcPr>
                </a:tc>
                <a:tc>
                  <a:txBody>
                    <a:bodyPr/>
                    <a:lstStyle/>
                    <a:p>
                      <a:pPr marL="0" marR="0" algn="ctr">
                        <a:spcBef>
                          <a:spcPts val="0"/>
                        </a:spcBef>
                        <a:spcAft>
                          <a:spcPts val="0"/>
                        </a:spcAft>
                      </a:pPr>
                      <a:r>
                        <a:rPr lang="en-US" sz="1200">
                          <a:solidFill>
                            <a:srgbClr val="7E7E7E"/>
                          </a:solidFill>
                          <a:effectLst/>
                          <a:latin typeface="Helvetica LT Std Light" panose="020B0303020202020204" pitchFamily="34" charset="0"/>
                          <a:ea typeface="Arial" panose="020B0604020202020204" pitchFamily="34" charset="0"/>
                          <a:cs typeface="Arial" panose="020B0604020202020204" pitchFamily="34" charset="0"/>
                        </a:rPr>
                        <a:t>Pail, 15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918"/>
                          </a:solidFill>
                          <a:effectLst/>
                          <a:uLnTx/>
                          <a:uFillTx/>
                          <a:latin typeface="Arial" panose="020B0604020202020204" pitchFamily="34" charset="0"/>
                          <a:ea typeface="Arial" panose="020B0604020202020204" pitchFamily="34" charset="0"/>
                          <a:cs typeface="Times New Roman" panose="02020603050405020304" pitchFamily="18" charset="0"/>
                        </a:rPr>
                        <a:t>2667</a:t>
                      </a: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220964743"/>
                  </a:ext>
                </a:extLst>
              </a:tr>
              <a:tr h="229605">
                <a:tc>
                  <a:txBody>
                    <a:bodyPr/>
                    <a:lstStyle/>
                    <a:p>
                      <a:pPr marL="0" marR="0">
                        <a:spcBef>
                          <a:spcPts val="0"/>
                        </a:spcBef>
                        <a:spcAft>
                          <a:spcPts val="0"/>
                        </a:spcAft>
                      </a:pPr>
                      <a:r>
                        <a:rPr lang="en-US" sz="1200" b="1" dirty="0">
                          <a:solidFill>
                            <a:schemeClr val="bg1"/>
                          </a:solidFill>
                          <a:effectLst/>
                          <a:latin typeface="Helvetica LT Std Light" panose="020B0303020202020204" pitchFamily="34" charset="0"/>
                          <a:ea typeface="Arial" panose="020B0604020202020204" pitchFamily="34" charset="0"/>
                          <a:cs typeface="Arial" panose="020B0604020202020204" pitchFamily="34" charset="0"/>
                        </a:rPr>
                        <a:t>Bug Blaster Pre-spray</a:t>
                      </a:r>
                      <a:endParaRPr lang="en-US" sz="12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529AC7"/>
                      </a:solidFill>
                      <a:prstDash val="solid"/>
                      <a:round/>
                      <a:headEnd type="none" w="med" len="med"/>
                      <a:tailEnd type="none" w="med" len="med"/>
                    </a:lnB>
                    <a:solidFill>
                      <a:srgbClr val="B9B50B"/>
                    </a:solidFill>
                  </a:tcPr>
                </a:tc>
                <a:tc>
                  <a:txBody>
                    <a:bodyPr/>
                    <a:lstStyle/>
                    <a:p>
                      <a:pPr marL="0" marR="0" algn="ctr">
                        <a:spcBef>
                          <a:spcPts val="0"/>
                        </a:spcBef>
                        <a:spcAft>
                          <a:spcPts val="0"/>
                        </a:spcAft>
                      </a:pPr>
                      <a:r>
                        <a:rPr lang="en-US" sz="1200" dirty="0">
                          <a:solidFill>
                            <a:srgbClr val="7E7E7E"/>
                          </a:solidFill>
                          <a:effectLst/>
                          <a:latin typeface="Helvetica LT Std Light" panose="020B0303020202020204" pitchFamily="34" charset="0"/>
                          <a:ea typeface="Arial" panose="020B0604020202020204" pitchFamily="34" charset="0"/>
                          <a:cs typeface="Arial" panose="020B0604020202020204" pitchFamily="34" charset="0"/>
                        </a:rPr>
                        <a:t>Pail, 55</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529AC7"/>
                      </a:solidFill>
                      <a:prstDash val="solid"/>
                      <a:round/>
                      <a:headEnd type="none" w="med" len="med"/>
                      <a:tailEnd type="none" w="med" len="med"/>
                    </a:lnB>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918"/>
                          </a:solidFill>
                          <a:effectLst/>
                          <a:uLnTx/>
                          <a:uFillTx/>
                          <a:latin typeface="Arial" panose="020B0604020202020204" pitchFamily="34" charset="0"/>
                          <a:ea typeface="Arial" panose="020B0604020202020204" pitchFamily="34" charset="0"/>
                          <a:cs typeface="Times New Roman" panose="02020603050405020304" pitchFamily="18" charset="0"/>
                        </a:rPr>
                        <a:t>2666</a:t>
                      </a:r>
                    </a:p>
                  </a:txBody>
                  <a:tcPr marL="28560" marR="2856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529AC7"/>
                      </a:solidFill>
                      <a:prstDash val="solid"/>
                      <a:round/>
                      <a:headEnd type="none" w="med" len="med"/>
                      <a:tailEnd type="none" w="med" len="med"/>
                    </a:lnB>
                  </a:tcPr>
                </a:tc>
                <a:extLst>
                  <a:ext uri="{0D108BD9-81ED-4DB2-BD59-A6C34878D82A}">
                    <a16:rowId xmlns:a16="http://schemas.microsoft.com/office/drawing/2014/main" val="3175801434"/>
                  </a:ext>
                </a:extLst>
              </a:tr>
            </a:tbl>
          </a:graphicData>
        </a:graphic>
      </p:graphicFrame>
    </p:spTree>
    <p:extLst>
      <p:ext uri="{BB962C8B-B14F-4D97-AF65-F5344CB8AC3E}">
        <p14:creationId xmlns:p14="http://schemas.microsoft.com/office/powerpoint/2010/main" val="2664979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EF34A9-752E-A604-2B0D-B79AE747BB3D}"/>
              </a:ext>
            </a:extLst>
          </p:cNvPr>
          <p:cNvSpPr>
            <a:spLocks noGrp="1"/>
          </p:cNvSpPr>
          <p:nvPr>
            <p:ph type="body" sz="quarter" idx="13"/>
          </p:nvPr>
        </p:nvSpPr>
        <p:spPr/>
        <p:txBody>
          <a:bodyPr/>
          <a:lstStyle/>
          <a:p>
            <a:r>
              <a:rPr lang="en-US" sz="2400" dirty="0"/>
              <a:t>How to get started selling Vehicle care</a:t>
            </a:r>
          </a:p>
        </p:txBody>
      </p:sp>
      <p:sp>
        <p:nvSpPr>
          <p:cNvPr id="4" name="Footer Placeholder 3">
            <a:extLst>
              <a:ext uri="{FF2B5EF4-FFF2-40B4-BE49-F238E27FC236}">
                <a16:creationId xmlns:a16="http://schemas.microsoft.com/office/drawing/2014/main" id="{0975AB33-8978-EE17-5DAE-AB48329B6609}"/>
              </a:ext>
            </a:extLst>
          </p:cNvPr>
          <p:cNvSpPr>
            <a:spLocks noGrp="1"/>
          </p:cNvSpPr>
          <p:nvPr>
            <p:ph type="ftr" sz="quarter" idx="11"/>
          </p:nvPr>
        </p:nvSpPr>
        <p:spPr/>
        <p:txBody>
          <a:bodyPr/>
          <a:lstStyle/>
          <a:p>
            <a:r>
              <a:rPr lang="en-US"/>
              <a:t>Xtreme Vehicle Care Program</a:t>
            </a:r>
            <a:endParaRPr lang="en-US" dirty="0"/>
          </a:p>
        </p:txBody>
      </p:sp>
      <p:sp>
        <p:nvSpPr>
          <p:cNvPr id="5" name="Slide Number Placeholder 4">
            <a:extLst>
              <a:ext uri="{FF2B5EF4-FFF2-40B4-BE49-F238E27FC236}">
                <a16:creationId xmlns:a16="http://schemas.microsoft.com/office/drawing/2014/main" id="{6E0DDAF0-AB7A-28E9-33EF-21B2B02B7348}"/>
              </a:ext>
            </a:extLst>
          </p:cNvPr>
          <p:cNvSpPr>
            <a:spLocks noGrp="1"/>
          </p:cNvSpPr>
          <p:nvPr>
            <p:ph type="sldNum" sz="quarter" idx="12"/>
          </p:nvPr>
        </p:nvSpPr>
        <p:spPr/>
        <p:txBody>
          <a:bodyPr/>
          <a:lstStyle/>
          <a:p>
            <a:fld id="{00C708A1-6575-8D4A-A5EC-586CFF3AA03F}" type="slidenum">
              <a:rPr lang="en-US" smtClean="0"/>
              <a:pPr/>
              <a:t>21</a:t>
            </a:fld>
            <a:endParaRPr lang="en-US" dirty="0"/>
          </a:p>
        </p:txBody>
      </p:sp>
      <p:sp>
        <p:nvSpPr>
          <p:cNvPr id="6" name="Date Placeholder 5">
            <a:extLst>
              <a:ext uri="{FF2B5EF4-FFF2-40B4-BE49-F238E27FC236}">
                <a16:creationId xmlns:a16="http://schemas.microsoft.com/office/drawing/2014/main" id="{5BE6F8B5-59A7-1C8D-B91C-1623163C8CDF}"/>
              </a:ext>
            </a:extLst>
          </p:cNvPr>
          <p:cNvSpPr>
            <a:spLocks noGrp="1"/>
          </p:cNvSpPr>
          <p:nvPr>
            <p:ph type="dt" sz="half" idx="10"/>
          </p:nvPr>
        </p:nvSpPr>
        <p:spPr/>
        <p:txBody>
          <a:bodyPr/>
          <a:lstStyle/>
          <a:p>
            <a:fld id="{1C0F2C96-2760-4D1C-90D4-1FE4A641F4FD}" type="datetime1">
              <a:rPr lang="en-US" smtClean="0"/>
              <a:t>5/11/2022</a:t>
            </a:fld>
            <a:endParaRPr lang="en-US" dirty="0"/>
          </a:p>
        </p:txBody>
      </p:sp>
      <p:pic>
        <p:nvPicPr>
          <p:cNvPr id="7" name="Picture 6">
            <a:extLst>
              <a:ext uri="{FF2B5EF4-FFF2-40B4-BE49-F238E27FC236}">
                <a16:creationId xmlns:a16="http://schemas.microsoft.com/office/drawing/2014/main" id="{7EABE021-D16F-7FFF-9DB9-EB9FFCB7A2ED}"/>
              </a:ext>
            </a:extLst>
          </p:cNvPr>
          <p:cNvPicPr>
            <a:picLocks noChangeAspect="1"/>
          </p:cNvPicPr>
          <p:nvPr/>
        </p:nvPicPr>
        <p:blipFill>
          <a:blip r:embed="rId2"/>
          <a:stretch>
            <a:fillRect/>
          </a:stretch>
        </p:blipFill>
        <p:spPr>
          <a:xfrm>
            <a:off x="3416804" y="1016527"/>
            <a:ext cx="5359725" cy="3581333"/>
          </a:xfrm>
          <a:prstGeom prst="rect">
            <a:avLst/>
          </a:prstGeom>
          <a:ln>
            <a:noFill/>
          </a:ln>
          <a:effectLst>
            <a:softEdge rad="112500"/>
          </a:effectLst>
        </p:spPr>
      </p:pic>
      <p:pic>
        <p:nvPicPr>
          <p:cNvPr id="8" name="Picture 7">
            <a:extLst>
              <a:ext uri="{FF2B5EF4-FFF2-40B4-BE49-F238E27FC236}">
                <a16:creationId xmlns:a16="http://schemas.microsoft.com/office/drawing/2014/main" id="{FE8DBF77-1D6E-5015-EAF8-3D6BC8533FF2}"/>
              </a:ext>
            </a:extLst>
          </p:cNvPr>
          <p:cNvPicPr>
            <a:picLocks noChangeAspect="1"/>
          </p:cNvPicPr>
          <p:nvPr/>
        </p:nvPicPr>
        <p:blipFill>
          <a:blip r:embed="rId3"/>
          <a:stretch>
            <a:fillRect/>
          </a:stretch>
        </p:blipFill>
        <p:spPr>
          <a:xfrm>
            <a:off x="454721" y="1071539"/>
            <a:ext cx="2517356" cy="3461364"/>
          </a:xfrm>
          <a:prstGeom prst="rect">
            <a:avLst/>
          </a:prstGeom>
        </p:spPr>
      </p:pic>
    </p:spTree>
    <p:extLst>
      <p:ext uri="{BB962C8B-B14F-4D97-AF65-F5344CB8AC3E}">
        <p14:creationId xmlns:p14="http://schemas.microsoft.com/office/powerpoint/2010/main" val="3632066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85000" lnSpcReduction="20000"/>
          </a:bodyPr>
          <a:lstStyle/>
          <a:p>
            <a:r>
              <a:rPr lang="en-US" dirty="0"/>
              <a:t>Selling the program</a:t>
            </a:r>
          </a:p>
        </p:txBody>
      </p:sp>
      <p:sp>
        <p:nvSpPr>
          <p:cNvPr id="3" name="Title 2"/>
          <p:cNvSpPr>
            <a:spLocks noGrp="1"/>
          </p:cNvSpPr>
          <p:nvPr>
            <p:ph type="title"/>
          </p:nvPr>
        </p:nvSpPr>
        <p:spPr/>
        <p:txBody>
          <a:bodyPr/>
          <a:lstStyle/>
          <a:p>
            <a:r>
              <a:rPr lang="en-US" dirty="0"/>
              <a:t>Value proposition </a:t>
            </a:r>
          </a:p>
        </p:txBody>
      </p:sp>
      <p:sp>
        <p:nvSpPr>
          <p:cNvPr id="4" name="Footer Placeholder 3"/>
          <p:cNvSpPr>
            <a:spLocks noGrp="1"/>
          </p:cNvSpPr>
          <p:nvPr>
            <p:ph type="ftr" sz="quarter" idx="11"/>
          </p:nvPr>
        </p:nvSpPr>
        <p:spPr/>
        <p:txBody>
          <a:bodyPr/>
          <a:lstStyle/>
          <a:p>
            <a:r>
              <a:rPr lang="en-US"/>
              <a:t>Xtreme Vehicle Care Program</a:t>
            </a:r>
            <a:endParaRPr lang="en-US" dirty="0"/>
          </a:p>
        </p:txBody>
      </p:sp>
      <p:sp>
        <p:nvSpPr>
          <p:cNvPr id="5" name="Slide Number Placeholder 4"/>
          <p:cNvSpPr>
            <a:spLocks noGrp="1"/>
          </p:cNvSpPr>
          <p:nvPr>
            <p:ph type="sldNum" sz="quarter" idx="12"/>
          </p:nvPr>
        </p:nvSpPr>
        <p:spPr/>
        <p:txBody>
          <a:bodyPr/>
          <a:lstStyle/>
          <a:p>
            <a:fld id="{00C708A1-6575-8D4A-A5EC-586CFF3AA03F}" type="slidenum">
              <a:rPr lang="en-US" smtClean="0"/>
              <a:pPr/>
              <a:t>22</a:t>
            </a:fld>
            <a:endParaRPr lang="en-US" dirty="0"/>
          </a:p>
        </p:txBody>
      </p:sp>
      <p:sp>
        <p:nvSpPr>
          <p:cNvPr id="6" name="Date Placeholder 5"/>
          <p:cNvSpPr>
            <a:spLocks noGrp="1"/>
          </p:cNvSpPr>
          <p:nvPr>
            <p:ph type="dt" sz="half" idx="10"/>
          </p:nvPr>
        </p:nvSpPr>
        <p:spPr/>
        <p:txBody>
          <a:bodyPr/>
          <a:lstStyle/>
          <a:p>
            <a:fld id="{B6A5D2C9-6C56-4266-BBAE-29924A049E53}" type="datetime1">
              <a:rPr lang="en-US" smtClean="0"/>
              <a:t>5/11/2022</a:t>
            </a:fld>
            <a:endParaRPr lang="en-US" dirty="0"/>
          </a:p>
        </p:txBody>
      </p:sp>
      <p:sp>
        <p:nvSpPr>
          <p:cNvPr id="7" name="Content Placeholder 6"/>
          <p:cNvSpPr>
            <a:spLocks noGrp="1"/>
          </p:cNvSpPr>
          <p:nvPr>
            <p:ph idx="1"/>
          </p:nvPr>
        </p:nvSpPr>
        <p:spPr/>
        <p:txBody>
          <a:bodyPr>
            <a:normAutofit/>
          </a:bodyPr>
          <a:lstStyle/>
          <a:p>
            <a:pPr indent="0">
              <a:buClrTx/>
              <a:buNone/>
            </a:pPr>
            <a:r>
              <a:rPr lang="en-US" dirty="0"/>
              <a:t>Our top priority is to help you control costs and provide a clean, dry vehicle that keeps your customers coming back.</a:t>
            </a:r>
          </a:p>
          <a:p>
            <a:pPr indent="0">
              <a:buClrTx/>
              <a:buNone/>
            </a:pPr>
            <a:r>
              <a:rPr lang="en-US" dirty="0">
                <a:latin typeface="Helvetica LT Std" panose="020B0504020202020204" pitchFamily="34" charset="0"/>
              </a:rPr>
              <a:t>Unlike other chemical suppliers that repackage the same chemistry, dilute it out and name it something different the Xtreme Vehicle Care line of products simplifies the ordering process and adapts to the cleaning systems in car wash facilities. </a:t>
            </a:r>
            <a:br>
              <a:rPr lang="en-US" dirty="0">
                <a:latin typeface="Helvetica LT Std" panose="020B0504020202020204" pitchFamily="34" charset="0"/>
              </a:rPr>
            </a:br>
            <a:endParaRPr lang="en-US" dirty="0">
              <a:latin typeface="Helvetica LT Std" panose="020B0504020202020204" pitchFamily="34" charset="0"/>
            </a:endParaRPr>
          </a:p>
          <a:p>
            <a:pPr indent="0">
              <a:buClrTx/>
              <a:buNone/>
            </a:pPr>
            <a:r>
              <a:rPr lang="en-US" b="1" dirty="0">
                <a:latin typeface="Helvetica LT Std" panose="020B0504020202020204" pitchFamily="34" charset="0"/>
              </a:rPr>
              <a:t>Benefits:</a:t>
            </a:r>
            <a:endParaRPr lang="en-US" b="1" dirty="0"/>
          </a:p>
          <a:p>
            <a:r>
              <a:rPr lang="en-US" dirty="0">
                <a:latin typeface="Helvetica LT Std" panose="020B0504020202020204" pitchFamily="34" charset="0"/>
              </a:rPr>
              <a:t>•	Efficient cost per car, increase profits</a:t>
            </a:r>
          </a:p>
          <a:p>
            <a:r>
              <a:rPr lang="en-US" dirty="0">
                <a:latin typeface="Helvetica LT Std" panose="020B0504020202020204" pitchFamily="34" charset="0"/>
              </a:rPr>
              <a:t>•	Minimal chemical dwell time, accelerate wash cycles </a:t>
            </a:r>
          </a:p>
          <a:p>
            <a:r>
              <a:rPr lang="en-US" dirty="0">
                <a:latin typeface="Helvetica LT Std" panose="020B0504020202020204" pitchFamily="34" charset="0"/>
              </a:rPr>
              <a:t>•	Optimal chemical performance, satisfy customers</a:t>
            </a:r>
          </a:p>
          <a:p>
            <a:r>
              <a:rPr lang="en-US" dirty="0">
                <a:latin typeface="Helvetica LT Std" panose="020B0504020202020204" pitchFamily="34" charset="0"/>
              </a:rPr>
              <a:t>•	Local support and on-time delivery, minimize freight, lower inventory costs</a:t>
            </a:r>
          </a:p>
          <a:p>
            <a:pPr indent="0">
              <a:buClrTx/>
              <a:buNone/>
            </a:pPr>
            <a:endParaRPr lang="en-US" dirty="0"/>
          </a:p>
          <a:p>
            <a:pPr>
              <a:buClrTx/>
            </a:pPr>
            <a:endParaRPr lang="en-US" dirty="0"/>
          </a:p>
        </p:txBody>
      </p:sp>
    </p:spTree>
    <p:extLst>
      <p:ext uri="{BB962C8B-B14F-4D97-AF65-F5344CB8AC3E}">
        <p14:creationId xmlns:p14="http://schemas.microsoft.com/office/powerpoint/2010/main" val="1258060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85000" lnSpcReduction="20000"/>
          </a:bodyPr>
          <a:lstStyle/>
          <a:p>
            <a:r>
              <a:rPr lang="en-US" dirty="0"/>
              <a:t>Selling the program</a:t>
            </a:r>
          </a:p>
        </p:txBody>
      </p:sp>
      <p:sp>
        <p:nvSpPr>
          <p:cNvPr id="3" name="Title 2"/>
          <p:cNvSpPr>
            <a:spLocks noGrp="1"/>
          </p:cNvSpPr>
          <p:nvPr>
            <p:ph type="title"/>
          </p:nvPr>
        </p:nvSpPr>
        <p:spPr/>
        <p:txBody>
          <a:bodyPr>
            <a:normAutofit/>
          </a:bodyPr>
          <a:lstStyle/>
          <a:p>
            <a:r>
              <a:rPr lang="en-US" dirty="0"/>
              <a:t>Key differentiation </a:t>
            </a:r>
          </a:p>
        </p:txBody>
      </p:sp>
      <p:sp>
        <p:nvSpPr>
          <p:cNvPr id="4" name="Footer Placeholder 3"/>
          <p:cNvSpPr>
            <a:spLocks noGrp="1"/>
          </p:cNvSpPr>
          <p:nvPr>
            <p:ph type="ftr" sz="quarter" idx="11"/>
          </p:nvPr>
        </p:nvSpPr>
        <p:spPr/>
        <p:txBody>
          <a:bodyPr/>
          <a:lstStyle/>
          <a:p>
            <a:r>
              <a:rPr lang="en-US"/>
              <a:t>Xtreme Vehicle Care Program</a:t>
            </a:r>
            <a:endParaRPr lang="en-US" dirty="0"/>
          </a:p>
        </p:txBody>
      </p:sp>
      <p:sp>
        <p:nvSpPr>
          <p:cNvPr id="5" name="Slide Number Placeholder 4"/>
          <p:cNvSpPr>
            <a:spLocks noGrp="1"/>
          </p:cNvSpPr>
          <p:nvPr>
            <p:ph type="sldNum" sz="quarter" idx="12"/>
          </p:nvPr>
        </p:nvSpPr>
        <p:spPr/>
        <p:txBody>
          <a:bodyPr/>
          <a:lstStyle/>
          <a:p>
            <a:fld id="{00C708A1-6575-8D4A-A5EC-586CFF3AA03F}" type="slidenum">
              <a:rPr lang="en-US" smtClean="0"/>
              <a:pPr/>
              <a:t>23</a:t>
            </a:fld>
            <a:endParaRPr lang="en-US" dirty="0"/>
          </a:p>
        </p:txBody>
      </p:sp>
      <p:sp>
        <p:nvSpPr>
          <p:cNvPr id="6" name="Date Placeholder 5"/>
          <p:cNvSpPr>
            <a:spLocks noGrp="1"/>
          </p:cNvSpPr>
          <p:nvPr>
            <p:ph type="dt" sz="half" idx="10"/>
          </p:nvPr>
        </p:nvSpPr>
        <p:spPr/>
        <p:txBody>
          <a:bodyPr/>
          <a:lstStyle/>
          <a:p>
            <a:fld id="{91B2E8F7-31F4-467B-AFBA-E5AD5477D4DA}" type="datetime1">
              <a:rPr lang="en-US" smtClean="0"/>
              <a:t>5/11/2022</a:t>
            </a:fld>
            <a:endParaRPr lang="en-US" dirty="0"/>
          </a:p>
        </p:txBody>
      </p:sp>
      <p:sp>
        <p:nvSpPr>
          <p:cNvPr id="7" name="Content Placeholder 6"/>
          <p:cNvSpPr>
            <a:spLocks noGrp="1"/>
          </p:cNvSpPr>
          <p:nvPr>
            <p:ph idx="1"/>
          </p:nvPr>
        </p:nvSpPr>
        <p:spPr/>
        <p:txBody>
          <a:bodyPr>
            <a:normAutofit/>
          </a:bodyPr>
          <a:lstStyle/>
          <a:p>
            <a:pPr indent="0">
              <a:buNone/>
            </a:pPr>
            <a:r>
              <a:rPr lang="en-US" dirty="0"/>
              <a:t>The key ways you can offer value and differentiation with the Spartan vehicle care line are:</a:t>
            </a:r>
          </a:p>
          <a:p>
            <a:pPr>
              <a:buClr>
                <a:schemeClr val="accent6"/>
              </a:buClr>
            </a:pPr>
            <a:r>
              <a:rPr lang="en-US" dirty="0">
                <a:latin typeface="Helvetica LT Std Light" panose="020B0403020202020204"/>
              </a:rPr>
              <a:t>Speed up the car wash – less chemical dwell time required – this is huge</a:t>
            </a:r>
          </a:p>
          <a:p>
            <a:pPr>
              <a:buClr>
                <a:schemeClr val="accent6"/>
              </a:buClr>
            </a:pPr>
            <a:r>
              <a:rPr lang="en-US" dirty="0">
                <a:latin typeface="Helvetica LT Std Light" panose="020B0403020202020204"/>
              </a:rPr>
              <a:t>Offer differentiation in shipping and logistics</a:t>
            </a:r>
          </a:p>
          <a:p>
            <a:pPr>
              <a:buClr>
                <a:schemeClr val="accent6"/>
              </a:buClr>
            </a:pPr>
            <a:r>
              <a:rPr lang="en-US" dirty="0">
                <a:latin typeface="Helvetica LT Std Light" panose="020B0403020202020204"/>
              </a:rPr>
              <a:t>Full catalog supplier – Spartan distribution can offer a full bundle of items from car wash to detail items, to </a:t>
            </a:r>
            <a:r>
              <a:rPr lang="en-US" dirty="0" err="1">
                <a:latin typeface="Helvetica LT Std Light" panose="020B0403020202020204"/>
              </a:rPr>
              <a:t>jan</a:t>
            </a:r>
            <a:r>
              <a:rPr lang="en-US" dirty="0">
                <a:latin typeface="Helvetica LT Std Light" panose="020B0403020202020204"/>
              </a:rPr>
              <a:t>/san and paper to laundry.</a:t>
            </a:r>
          </a:p>
          <a:p>
            <a:pPr>
              <a:buClr>
                <a:schemeClr val="accent6"/>
              </a:buClr>
            </a:pPr>
            <a:r>
              <a:rPr lang="en-US" dirty="0">
                <a:latin typeface="Helvetica LT Std Light" panose="020B0403020202020204"/>
              </a:rPr>
              <a:t>Guaranteed products – competitive offerings cannot </a:t>
            </a:r>
            <a:br>
              <a:rPr lang="en-US" dirty="0">
                <a:latin typeface="Helvetica LT Std Light" panose="020B0403020202020204"/>
              </a:rPr>
            </a:br>
            <a:r>
              <a:rPr lang="en-US" dirty="0">
                <a:latin typeface="Helvetica LT Std Light" panose="020B0403020202020204"/>
              </a:rPr>
              <a:t>ensure consistent quality not guarantee </a:t>
            </a:r>
            <a:br>
              <a:rPr lang="en-US" dirty="0">
                <a:latin typeface="Helvetica LT Std Light" panose="020B0403020202020204"/>
              </a:rPr>
            </a:br>
            <a:r>
              <a:rPr lang="en-US" dirty="0">
                <a:latin typeface="Helvetica LT Std Light" panose="020B0403020202020204"/>
              </a:rPr>
              <a:t>satisfaction from shipment to </a:t>
            </a:r>
            <a:br>
              <a:rPr lang="en-US" dirty="0">
                <a:latin typeface="Helvetica LT Std Light" panose="020B0403020202020204"/>
              </a:rPr>
            </a:br>
            <a:r>
              <a:rPr lang="en-US" dirty="0">
                <a:latin typeface="Helvetica LT Std Light" panose="020B0403020202020204"/>
              </a:rPr>
              <a:t>shipment    </a:t>
            </a:r>
          </a:p>
          <a:p>
            <a:pPr indent="0">
              <a:buNone/>
            </a:pPr>
            <a:endParaRPr lang="en-US" dirty="0"/>
          </a:p>
        </p:txBody>
      </p:sp>
      <p:pic>
        <p:nvPicPr>
          <p:cNvPr id="8" name="Picture 7"/>
          <p:cNvPicPr>
            <a:picLocks noChangeAspect="1"/>
          </p:cNvPicPr>
          <p:nvPr/>
        </p:nvPicPr>
        <p:blipFill>
          <a:blip r:embed="rId2"/>
          <a:stretch>
            <a:fillRect/>
          </a:stretch>
        </p:blipFill>
        <p:spPr>
          <a:xfrm>
            <a:off x="2774136" y="1563706"/>
            <a:ext cx="6208258" cy="3742027"/>
          </a:xfrm>
          <a:prstGeom prst="rect">
            <a:avLst/>
          </a:prstGeom>
        </p:spPr>
      </p:pic>
    </p:spTree>
    <p:extLst>
      <p:ext uri="{BB962C8B-B14F-4D97-AF65-F5344CB8AC3E}">
        <p14:creationId xmlns:p14="http://schemas.microsoft.com/office/powerpoint/2010/main" val="1239520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EF8D92-CC4D-5F4A-62F8-55E991954AF8}"/>
              </a:ext>
            </a:extLst>
          </p:cNvPr>
          <p:cNvSpPr>
            <a:spLocks noGrp="1"/>
          </p:cNvSpPr>
          <p:nvPr>
            <p:ph type="body" sz="quarter" idx="13"/>
          </p:nvPr>
        </p:nvSpPr>
        <p:spPr/>
        <p:txBody>
          <a:bodyPr>
            <a:normAutofit fontScale="85000" lnSpcReduction="20000"/>
          </a:bodyPr>
          <a:lstStyle/>
          <a:p>
            <a:pPr algn="ctr"/>
            <a:r>
              <a:rPr lang="en-US" dirty="0"/>
              <a:t>PH SCALE REVIEW</a:t>
            </a:r>
          </a:p>
        </p:txBody>
      </p:sp>
      <p:sp>
        <p:nvSpPr>
          <p:cNvPr id="7" name="Footer Placeholder 6">
            <a:extLst>
              <a:ext uri="{FF2B5EF4-FFF2-40B4-BE49-F238E27FC236}">
                <a16:creationId xmlns:a16="http://schemas.microsoft.com/office/drawing/2014/main" id="{E10BE78D-DC7E-9EBF-8BC4-A80A5F2765A7}"/>
              </a:ext>
            </a:extLst>
          </p:cNvPr>
          <p:cNvSpPr>
            <a:spLocks noGrp="1"/>
          </p:cNvSpPr>
          <p:nvPr>
            <p:ph type="ftr" sz="quarter" idx="11"/>
          </p:nvPr>
        </p:nvSpPr>
        <p:spPr/>
        <p:txBody>
          <a:bodyPr/>
          <a:lstStyle/>
          <a:p>
            <a:r>
              <a:rPr lang="en-US"/>
              <a:t>Xtreme Vehicle Care Program</a:t>
            </a:r>
            <a:endParaRPr lang="en-US" dirty="0"/>
          </a:p>
        </p:txBody>
      </p:sp>
      <p:sp>
        <p:nvSpPr>
          <p:cNvPr id="8" name="Slide Number Placeholder 7">
            <a:extLst>
              <a:ext uri="{FF2B5EF4-FFF2-40B4-BE49-F238E27FC236}">
                <a16:creationId xmlns:a16="http://schemas.microsoft.com/office/drawing/2014/main" id="{B1EA950D-2587-4E4F-2D61-7AA8A07CBB44}"/>
              </a:ext>
            </a:extLst>
          </p:cNvPr>
          <p:cNvSpPr>
            <a:spLocks noGrp="1"/>
          </p:cNvSpPr>
          <p:nvPr>
            <p:ph type="sldNum" sz="quarter" idx="12"/>
          </p:nvPr>
        </p:nvSpPr>
        <p:spPr/>
        <p:txBody>
          <a:bodyPr/>
          <a:lstStyle/>
          <a:p>
            <a:fld id="{00C708A1-6575-8D4A-A5EC-586CFF3AA03F}" type="slidenum">
              <a:rPr lang="en-US" smtClean="0"/>
              <a:pPr/>
              <a:t>3</a:t>
            </a:fld>
            <a:endParaRPr lang="en-US" dirty="0"/>
          </a:p>
        </p:txBody>
      </p:sp>
      <p:sp>
        <p:nvSpPr>
          <p:cNvPr id="9" name="Date Placeholder 8">
            <a:extLst>
              <a:ext uri="{FF2B5EF4-FFF2-40B4-BE49-F238E27FC236}">
                <a16:creationId xmlns:a16="http://schemas.microsoft.com/office/drawing/2014/main" id="{329D1FE8-FE77-68E3-F657-77BD25130622}"/>
              </a:ext>
            </a:extLst>
          </p:cNvPr>
          <p:cNvSpPr>
            <a:spLocks noGrp="1"/>
          </p:cNvSpPr>
          <p:nvPr>
            <p:ph type="dt" sz="half" idx="10"/>
          </p:nvPr>
        </p:nvSpPr>
        <p:spPr/>
        <p:txBody>
          <a:bodyPr/>
          <a:lstStyle/>
          <a:p>
            <a:fld id="{37BB6822-A617-41E5-A40A-A99FEBA0B8B6}" type="datetime1">
              <a:rPr lang="en-US" smtClean="0"/>
              <a:t>5/11/2022</a:t>
            </a:fld>
            <a:endParaRPr lang="en-US" dirty="0"/>
          </a:p>
        </p:txBody>
      </p:sp>
      <p:pic>
        <p:nvPicPr>
          <p:cNvPr id="10" name="Picture 9">
            <a:extLst>
              <a:ext uri="{FF2B5EF4-FFF2-40B4-BE49-F238E27FC236}">
                <a16:creationId xmlns:a16="http://schemas.microsoft.com/office/drawing/2014/main" id="{E8EBFB00-682C-796D-BA28-E1EF7A1490F7}"/>
              </a:ext>
            </a:extLst>
          </p:cNvPr>
          <p:cNvPicPr>
            <a:picLocks noChangeAspect="1"/>
          </p:cNvPicPr>
          <p:nvPr/>
        </p:nvPicPr>
        <p:blipFill>
          <a:blip r:embed="rId2"/>
          <a:stretch>
            <a:fillRect/>
          </a:stretch>
        </p:blipFill>
        <p:spPr>
          <a:xfrm>
            <a:off x="868681" y="1455149"/>
            <a:ext cx="7234539" cy="2792210"/>
          </a:xfrm>
          <a:prstGeom prst="rect">
            <a:avLst/>
          </a:prstGeom>
        </p:spPr>
      </p:pic>
    </p:spTree>
    <p:extLst>
      <p:ext uri="{BB962C8B-B14F-4D97-AF65-F5344CB8AC3E}">
        <p14:creationId xmlns:p14="http://schemas.microsoft.com/office/powerpoint/2010/main" val="3164812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pPr lvl="0"/>
            <a:r>
              <a:rPr lang="en-US" sz="6000" i="1" cap="all" dirty="0" err="1">
                <a:solidFill>
                  <a:srgbClr val="0074C8">
                    <a:lumMod val="20000"/>
                    <a:lumOff val="80000"/>
                  </a:srgbClr>
                </a:solidFill>
                <a:latin typeface="Helvetica LT Std Cond Blk" panose="020B0806030502050204" pitchFamily="34" charset="0"/>
              </a:rPr>
              <a:t>Xtreme</a:t>
            </a:r>
            <a:r>
              <a:rPr lang="en-US" sz="6000" cap="all" dirty="0">
                <a:solidFill>
                  <a:srgbClr val="0074C8">
                    <a:lumMod val="20000"/>
                    <a:lumOff val="80000"/>
                  </a:srgbClr>
                </a:solidFill>
                <a:latin typeface="Helvetica LT Std Cond Blk" panose="020B0806030502050204" pitchFamily="34" charset="0"/>
              </a:rPr>
              <a:t>  vehicle care </a:t>
            </a:r>
            <a:r>
              <a:rPr lang="en-US" sz="5000" cap="all" dirty="0">
                <a:solidFill>
                  <a:srgbClr val="16DC37"/>
                </a:solidFill>
                <a:latin typeface="Helvetica LT Std Cond Blk" panose="020B0806030502050204" pitchFamily="34" charset="0"/>
              </a:rPr>
              <a:t>market data</a:t>
            </a:r>
            <a:endParaRPr lang="en-US" sz="7200" cap="all" dirty="0">
              <a:solidFill>
                <a:srgbClr val="16DC37"/>
              </a:solidFill>
              <a:latin typeface="Helvetica LT Std Cond Blk" panose="020B0806030502050204" pitchFamily="34" charset="0"/>
            </a:endParaRPr>
          </a:p>
          <a:p>
            <a:endParaRPr lang="en-US" dirty="0"/>
          </a:p>
        </p:txBody>
      </p:sp>
    </p:spTree>
    <p:extLst>
      <p:ext uri="{BB962C8B-B14F-4D97-AF65-F5344CB8AC3E}">
        <p14:creationId xmlns:p14="http://schemas.microsoft.com/office/powerpoint/2010/main" val="4019265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85000" lnSpcReduction="20000"/>
          </a:bodyPr>
          <a:lstStyle/>
          <a:p>
            <a:r>
              <a:rPr lang="en-US" dirty="0"/>
              <a:t>Car wash program</a:t>
            </a:r>
          </a:p>
        </p:txBody>
      </p:sp>
      <p:sp>
        <p:nvSpPr>
          <p:cNvPr id="3" name="Title 2"/>
          <p:cNvSpPr>
            <a:spLocks noGrp="1"/>
          </p:cNvSpPr>
          <p:nvPr>
            <p:ph type="title"/>
          </p:nvPr>
        </p:nvSpPr>
        <p:spPr/>
        <p:txBody>
          <a:bodyPr/>
          <a:lstStyle/>
          <a:p>
            <a:r>
              <a:rPr lang="en-US" dirty="0"/>
              <a:t>Why did we go down this path?</a:t>
            </a:r>
          </a:p>
        </p:txBody>
      </p:sp>
      <p:sp>
        <p:nvSpPr>
          <p:cNvPr id="4" name="Footer Placeholder 3"/>
          <p:cNvSpPr>
            <a:spLocks noGrp="1"/>
          </p:cNvSpPr>
          <p:nvPr>
            <p:ph type="ftr" sz="quarter" idx="11"/>
          </p:nvPr>
        </p:nvSpPr>
        <p:spPr/>
        <p:txBody>
          <a:bodyPr/>
          <a:lstStyle/>
          <a:p>
            <a:r>
              <a:rPr lang="en-US" dirty="0" err="1"/>
              <a:t>Xtreme</a:t>
            </a:r>
            <a:r>
              <a:rPr lang="en-US" dirty="0"/>
              <a:t> Vehicle Care Program</a:t>
            </a:r>
          </a:p>
        </p:txBody>
      </p:sp>
      <p:sp>
        <p:nvSpPr>
          <p:cNvPr id="5" name="Slide Number Placeholder 4"/>
          <p:cNvSpPr>
            <a:spLocks noGrp="1"/>
          </p:cNvSpPr>
          <p:nvPr>
            <p:ph type="sldNum" sz="quarter" idx="12"/>
          </p:nvPr>
        </p:nvSpPr>
        <p:spPr/>
        <p:txBody>
          <a:bodyPr/>
          <a:lstStyle/>
          <a:p>
            <a:fld id="{00C708A1-6575-8D4A-A5EC-586CFF3AA03F}" type="slidenum">
              <a:rPr lang="en-US" smtClean="0"/>
              <a:pPr/>
              <a:t>5</a:t>
            </a:fld>
            <a:endParaRPr lang="en-US" dirty="0"/>
          </a:p>
        </p:txBody>
      </p:sp>
      <p:sp>
        <p:nvSpPr>
          <p:cNvPr id="6" name="Date Placeholder 5"/>
          <p:cNvSpPr>
            <a:spLocks noGrp="1"/>
          </p:cNvSpPr>
          <p:nvPr>
            <p:ph type="dt" sz="half" idx="10"/>
          </p:nvPr>
        </p:nvSpPr>
        <p:spPr/>
        <p:txBody>
          <a:bodyPr/>
          <a:lstStyle/>
          <a:p>
            <a:fld id="{2E7522A3-2178-4616-9A29-713710C6E4F2}" type="datetime1">
              <a:rPr lang="en-US" smtClean="0"/>
              <a:t>5/11/2022</a:t>
            </a:fld>
            <a:endParaRPr lang="en-US" dirty="0"/>
          </a:p>
        </p:txBody>
      </p:sp>
      <p:pic>
        <p:nvPicPr>
          <p:cNvPr id="12" name="Picture 11"/>
          <p:cNvPicPr>
            <a:picLocks noChangeAspect="1"/>
          </p:cNvPicPr>
          <p:nvPr/>
        </p:nvPicPr>
        <p:blipFill>
          <a:blip r:embed="rId2"/>
          <a:stretch>
            <a:fillRect/>
          </a:stretch>
        </p:blipFill>
        <p:spPr>
          <a:xfrm>
            <a:off x="1558935" y="973642"/>
            <a:ext cx="5912052" cy="2432450"/>
          </a:xfrm>
          <a:prstGeom prst="rect">
            <a:avLst/>
          </a:prstGeom>
        </p:spPr>
      </p:pic>
      <p:sp>
        <p:nvSpPr>
          <p:cNvPr id="15" name="TextBox 14"/>
          <p:cNvSpPr txBox="1"/>
          <p:nvPr/>
        </p:nvSpPr>
        <p:spPr>
          <a:xfrm>
            <a:off x="203199" y="3718560"/>
            <a:ext cx="8812107" cy="307777"/>
          </a:xfrm>
          <a:prstGeom prst="rect">
            <a:avLst/>
          </a:prstGeom>
          <a:noFill/>
        </p:spPr>
        <p:txBody>
          <a:bodyPr wrap="square" rtlCol="0">
            <a:spAutoFit/>
          </a:bodyPr>
          <a:lstStyle/>
          <a:p>
            <a:pPr algn="ctr"/>
            <a:r>
              <a:rPr lang="en-US" sz="1400" cap="all" dirty="0">
                <a:solidFill>
                  <a:schemeClr val="accent3"/>
                </a:solidFill>
                <a:latin typeface="Gotham Bold" panose="02000803030000020004" pitchFamily="2" charset="0"/>
                <a:ea typeface="Gotham Bold" panose="02000803030000020004" pitchFamily="2" charset="0"/>
                <a:cs typeface="Gotham Bold" panose="02000803030000020004" pitchFamily="2" charset="0"/>
              </a:rPr>
              <a:t>We did a survey and 80% of our Distributors said they would support it.  </a:t>
            </a:r>
          </a:p>
        </p:txBody>
      </p:sp>
    </p:spTree>
    <p:extLst>
      <p:ext uri="{BB962C8B-B14F-4D97-AF65-F5344CB8AC3E}">
        <p14:creationId xmlns:p14="http://schemas.microsoft.com/office/powerpoint/2010/main" val="2234676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85000" lnSpcReduction="20000"/>
          </a:bodyPr>
          <a:lstStyle/>
          <a:p>
            <a:r>
              <a:rPr lang="en-US" dirty="0"/>
              <a:t>Car wash program</a:t>
            </a:r>
          </a:p>
        </p:txBody>
      </p:sp>
      <p:sp>
        <p:nvSpPr>
          <p:cNvPr id="3" name="Title 2"/>
          <p:cNvSpPr>
            <a:spLocks noGrp="1"/>
          </p:cNvSpPr>
          <p:nvPr>
            <p:ph type="title"/>
          </p:nvPr>
        </p:nvSpPr>
        <p:spPr/>
        <p:txBody>
          <a:bodyPr/>
          <a:lstStyle/>
          <a:p>
            <a:r>
              <a:rPr lang="en-US" dirty="0"/>
              <a:t>Market overview</a:t>
            </a:r>
          </a:p>
        </p:txBody>
      </p:sp>
      <p:graphicFrame>
        <p:nvGraphicFramePr>
          <p:cNvPr id="14" name="Content Placeholder 13"/>
          <p:cNvGraphicFramePr>
            <a:graphicFrameLocks noGrp="1"/>
          </p:cNvGraphicFramePr>
          <p:nvPr>
            <p:ph sz="half" idx="2"/>
          </p:nvPr>
        </p:nvGraphicFramePr>
        <p:xfrm>
          <a:off x="4905103" y="4146796"/>
          <a:ext cx="3373755" cy="444140"/>
        </p:xfrm>
        <a:graphic>
          <a:graphicData uri="http://schemas.openxmlformats.org/drawingml/2006/table">
            <a:tbl>
              <a:tblPr>
                <a:tableStyleId>{5C22544A-7EE6-4342-B048-85BDC9FD1C3A}</a:tableStyleId>
              </a:tblPr>
              <a:tblGrid>
                <a:gridCol w="2089413">
                  <a:extLst>
                    <a:ext uri="{9D8B030D-6E8A-4147-A177-3AD203B41FA5}">
                      <a16:colId xmlns:a16="http://schemas.microsoft.com/office/drawing/2014/main" val="2845539150"/>
                    </a:ext>
                  </a:extLst>
                </a:gridCol>
                <a:gridCol w="1284342">
                  <a:extLst>
                    <a:ext uri="{9D8B030D-6E8A-4147-A177-3AD203B41FA5}">
                      <a16:colId xmlns:a16="http://schemas.microsoft.com/office/drawing/2014/main" val="2951748048"/>
                    </a:ext>
                  </a:extLst>
                </a:gridCol>
              </a:tblGrid>
              <a:tr h="222070">
                <a:tc>
                  <a:txBody>
                    <a:bodyPr/>
                    <a:lstStyle/>
                    <a:p>
                      <a:pPr algn="r" fontAlgn="b"/>
                      <a:r>
                        <a:rPr lang="en-US" sz="1100" u="none" strike="noStrike" dirty="0">
                          <a:effectLst/>
                          <a:latin typeface="Helvetica LT Std Light" panose="020B0303020202020204" pitchFamily="34" charset="0"/>
                        </a:rPr>
                        <a:t>Market Annual Growth Rate</a:t>
                      </a:r>
                      <a:endParaRPr lang="en-US" sz="1100" b="0" i="0" u="none" strike="noStrike" dirty="0">
                        <a:solidFill>
                          <a:srgbClr val="000000"/>
                        </a:solidFill>
                        <a:effectLst/>
                        <a:latin typeface="Helvetica LT Std Light" panose="020B0303020202020204" pitchFamily="34" charset="0"/>
                      </a:endParaRPr>
                    </a:p>
                  </a:txBody>
                  <a:tcPr marL="7882" marR="7882" marT="7882" marB="0" anchor="b"/>
                </a:tc>
                <a:tc>
                  <a:txBody>
                    <a:bodyPr/>
                    <a:lstStyle/>
                    <a:p>
                      <a:pPr algn="ctr" fontAlgn="b"/>
                      <a:r>
                        <a:rPr lang="en-US" sz="1100" u="none" strike="noStrike" dirty="0">
                          <a:effectLst/>
                          <a:latin typeface="Helvetica LT Std Light" panose="020B0303020202020204" pitchFamily="34" charset="0"/>
                        </a:rPr>
                        <a:t>3.7%</a:t>
                      </a:r>
                      <a:endParaRPr lang="en-US" sz="1100" b="0" i="0" u="none" strike="noStrike" dirty="0">
                        <a:solidFill>
                          <a:srgbClr val="0000FF"/>
                        </a:solidFill>
                        <a:effectLst/>
                        <a:latin typeface="Helvetica LT Std Light" panose="020B0303020202020204" pitchFamily="34" charset="0"/>
                      </a:endParaRPr>
                    </a:p>
                  </a:txBody>
                  <a:tcPr marL="7882" marR="7882" marT="7882" marB="0" anchor="b"/>
                </a:tc>
                <a:extLst>
                  <a:ext uri="{0D108BD9-81ED-4DB2-BD59-A6C34878D82A}">
                    <a16:rowId xmlns:a16="http://schemas.microsoft.com/office/drawing/2014/main" val="3613641018"/>
                  </a:ext>
                </a:extLst>
              </a:tr>
              <a:tr h="222070">
                <a:tc>
                  <a:txBody>
                    <a:bodyPr/>
                    <a:lstStyle/>
                    <a:p>
                      <a:pPr algn="r" fontAlgn="b"/>
                      <a:r>
                        <a:rPr lang="en-US" sz="1100" u="none" strike="noStrike" dirty="0">
                          <a:effectLst/>
                          <a:highlight>
                            <a:srgbClr val="FFFF00"/>
                          </a:highlight>
                          <a:latin typeface="Helvetica LT Std Light" panose="020B0303020202020204" pitchFamily="34" charset="0"/>
                        </a:rPr>
                        <a:t>Annual Growth Rate: Chemicals</a:t>
                      </a:r>
                      <a:endParaRPr lang="en-US" sz="1100" b="0" i="0" u="none" strike="noStrike" dirty="0">
                        <a:solidFill>
                          <a:srgbClr val="000000"/>
                        </a:solidFill>
                        <a:effectLst/>
                        <a:highlight>
                          <a:srgbClr val="FFFF00"/>
                        </a:highlight>
                        <a:latin typeface="Helvetica LT Std Light" panose="020B0303020202020204" pitchFamily="34" charset="0"/>
                      </a:endParaRPr>
                    </a:p>
                  </a:txBody>
                  <a:tcPr marL="7882" marR="7882" marT="7882" marB="0" anchor="b"/>
                </a:tc>
                <a:tc>
                  <a:txBody>
                    <a:bodyPr/>
                    <a:lstStyle/>
                    <a:p>
                      <a:pPr algn="ctr" fontAlgn="b"/>
                      <a:r>
                        <a:rPr lang="en-US" sz="1100" u="none" strike="noStrike" dirty="0">
                          <a:effectLst/>
                          <a:highlight>
                            <a:srgbClr val="FFFF00"/>
                          </a:highlight>
                          <a:latin typeface="Helvetica LT Std Light" panose="020B0303020202020204" pitchFamily="34" charset="0"/>
                        </a:rPr>
                        <a:t>5.6%</a:t>
                      </a:r>
                      <a:endParaRPr lang="en-US" sz="1100" b="0" i="0" u="none" strike="noStrike" dirty="0">
                        <a:solidFill>
                          <a:srgbClr val="0000FF"/>
                        </a:solidFill>
                        <a:effectLst/>
                        <a:highlight>
                          <a:srgbClr val="FFFF00"/>
                        </a:highlight>
                        <a:latin typeface="Helvetica LT Std Light" panose="020B0303020202020204" pitchFamily="34" charset="0"/>
                      </a:endParaRPr>
                    </a:p>
                  </a:txBody>
                  <a:tcPr marL="7882" marR="7882" marT="7882" marB="0" anchor="b"/>
                </a:tc>
                <a:extLst>
                  <a:ext uri="{0D108BD9-81ED-4DB2-BD59-A6C34878D82A}">
                    <a16:rowId xmlns:a16="http://schemas.microsoft.com/office/drawing/2014/main" val="1186093582"/>
                  </a:ext>
                </a:extLst>
              </a:tr>
            </a:tbl>
          </a:graphicData>
        </a:graphic>
      </p:graphicFrame>
      <p:sp>
        <p:nvSpPr>
          <p:cNvPr id="7" name="Content Placeholder 6"/>
          <p:cNvSpPr>
            <a:spLocks noGrp="1"/>
          </p:cNvSpPr>
          <p:nvPr>
            <p:ph idx="1"/>
          </p:nvPr>
        </p:nvSpPr>
        <p:spPr>
          <a:xfrm>
            <a:off x="4548460" y="1530302"/>
            <a:ext cx="4455113" cy="3613198"/>
          </a:xfrm>
        </p:spPr>
        <p:txBody>
          <a:bodyPr/>
          <a:lstStyle/>
          <a:p>
            <a:r>
              <a:rPr lang="en-US" dirty="0"/>
              <a:t>Macro Market Drivers</a:t>
            </a:r>
          </a:p>
          <a:p>
            <a:pPr lvl="1"/>
            <a:r>
              <a:rPr lang="en-US" dirty="0"/>
              <a:t>Growing number of car wash bays</a:t>
            </a:r>
          </a:p>
          <a:p>
            <a:pPr lvl="1"/>
            <a:r>
              <a:rPr lang="en-US" dirty="0"/>
              <a:t>Expanded number of cars in use</a:t>
            </a:r>
          </a:p>
          <a:p>
            <a:pPr lvl="1"/>
            <a:r>
              <a:rPr lang="en-US" dirty="0"/>
              <a:t>Trend toward longer ownership of vehicles</a:t>
            </a:r>
          </a:p>
          <a:p>
            <a:pPr lvl="1"/>
            <a:r>
              <a:rPr lang="en-US" dirty="0"/>
              <a:t>New high-priced automotive finishes are driving growth in the brushless segment which use more complex and costly formulas</a:t>
            </a:r>
          </a:p>
          <a:p>
            <a:pPr lvl="1"/>
            <a:endParaRPr lang="en-US" dirty="0"/>
          </a:p>
        </p:txBody>
      </p:sp>
      <p:sp>
        <p:nvSpPr>
          <p:cNvPr id="4" name="Footer Placeholder 3"/>
          <p:cNvSpPr>
            <a:spLocks noGrp="1"/>
          </p:cNvSpPr>
          <p:nvPr>
            <p:ph type="ftr" sz="quarter" idx="11"/>
          </p:nvPr>
        </p:nvSpPr>
        <p:spPr/>
        <p:txBody>
          <a:bodyPr/>
          <a:lstStyle/>
          <a:p>
            <a:r>
              <a:rPr lang="en-US" dirty="0" err="1"/>
              <a:t>Xtreme</a:t>
            </a:r>
            <a:r>
              <a:rPr lang="en-US" dirty="0"/>
              <a:t> Vehicle Care Program</a:t>
            </a:r>
          </a:p>
        </p:txBody>
      </p:sp>
      <p:sp>
        <p:nvSpPr>
          <p:cNvPr id="5" name="Slide Number Placeholder 4"/>
          <p:cNvSpPr>
            <a:spLocks noGrp="1"/>
          </p:cNvSpPr>
          <p:nvPr>
            <p:ph type="sldNum" sz="quarter" idx="12"/>
          </p:nvPr>
        </p:nvSpPr>
        <p:spPr/>
        <p:txBody>
          <a:bodyPr/>
          <a:lstStyle/>
          <a:p>
            <a:fld id="{00C708A1-6575-8D4A-A5EC-586CFF3AA03F}" type="slidenum">
              <a:rPr lang="en-US" smtClean="0"/>
              <a:pPr/>
              <a:t>6</a:t>
            </a:fld>
            <a:endParaRPr lang="en-US" dirty="0"/>
          </a:p>
        </p:txBody>
      </p:sp>
      <p:sp>
        <p:nvSpPr>
          <p:cNvPr id="6" name="Date Placeholder 5"/>
          <p:cNvSpPr>
            <a:spLocks noGrp="1"/>
          </p:cNvSpPr>
          <p:nvPr>
            <p:ph type="dt" sz="half" idx="10"/>
          </p:nvPr>
        </p:nvSpPr>
        <p:spPr/>
        <p:txBody>
          <a:bodyPr/>
          <a:lstStyle/>
          <a:p>
            <a:fld id="{2E7522A3-2178-4616-9A29-713710C6E4F2}" type="datetime1">
              <a:rPr lang="en-US" smtClean="0"/>
              <a:t>5/11/2022</a:t>
            </a:fld>
            <a:endParaRPr lang="en-US" dirty="0"/>
          </a:p>
        </p:txBody>
      </p:sp>
      <p:pic>
        <p:nvPicPr>
          <p:cNvPr id="205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43" y="2549320"/>
            <a:ext cx="3710180" cy="204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stretch>
            <a:fillRect/>
          </a:stretch>
        </p:blipFill>
        <p:spPr>
          <a:xfrm>
            <a:off x="4280426" y="1114201"/>
            <a:ext cx="4623108" cy="1208499"/>
          </a:xfrm>
          <a:prstGeom prst="rect">
            <a:avLst/>
          </a:prstGeom>
        </p:spPr>
      </p:pic>
      <p:sp>
        <p:nvSpPr>
          <p:cNvPr id="9" name="TextBox 8"/>
          <p:cNvSpPr txBox="1"/>
          <p:nvPr/>
        </p:nvSpPr>
        <p:spPr>
          <a:xfrm>
            <a:off x="769875" y="1261312"/>
            <a:ext cx="3215148" cy="954107"/>
          </a:xfrm>
          <a:prstGeom prst="rect">
            <a:avLst/>
          </a:prstGeom>
          <a:noFill/>
        </p:spPr>
        <p:txBody>
          <a:bodyPr wrap="square" rtlCol="0">
            <a:spAutoFit/>
          </a:bodyPr>
          <a:lstStyle/>
          <a:p>
            <a:r>
              <a:rPr lang="en-US" sz="1400" dirty="0">
                <a:solidFill>
                  <a:schemeClr val="accent6"/>
                </a:solidFill>
                <a:highlight>
                  <a:srgbClr val="FFFF00"/>
                </a:highlight>
                <a:latin typeface="Helvetica LT Std Light" charset="0"/>
                <a:ea typeface="Helvetica LT Std Light" charset="0"/>
                <a:cs typeface="Helvetica LT Std Light" charset="0"/>
              </a:rPr>
              <a:t>According to industry reports, the average annual chemical spend at car wash facilities ranges from $12,000 to $50,000 per year. </a:t>
            </a:r>
          </a:p>
        </p:txBody>
      </p:sp>
    </p:spTree>
    <p:extLst>
      <p:ext uri="{BB962C8B-B14F-4D97-AF65-F5344CB8AC3E}">
        <p14:creationId xmlns:p14="http://schemas.microsoft.com/office/powerpoint/2010/main" val="2180167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fontScale="77500" lnSpcReduction="20000"/>
          </a:bodyPr>
          <a:lstStyle/>
          <a:p>
            <a:r>
              <a:rPr lang="en-US" dirty="0"/>
              <a:t>Car wash operator survey </a:t>
            </a:r>
          </a:p>
        </p:txBody>
      </p:sp>
      <p:sp>
        <p:nvSpPr>
          <p:cNvPr id="5" name="Title 4"/>
          <p:cNvSpPr>
            <a:spLocks noGrp="1"/>
          </p:cNvSpPr>
          <p:nvPr>
            <p:ph type="title"/>
          </p:nvPr>
        </p:nvSpPr>
        <p:spPr/>
        <p:txBody>
          <a:bodyPr anchor="ctr">
            <a:noAutofit/>
          </a:bodyPr>
          <a:lstStyle/>
          <a:p>
            <a:r>
              <a:rPr lang="en-US" sz="2000" dirty="0"/>
              <a:t>If cars are not getting clean, who do you call?</a:t>
            </a:r>
          </a:p>
        </p:txBody>
      </p:sp>
      <p:sp>
        <p:nvSpPr>
          <p:cNvPr id="7" name="Footer Placeholder 6"/>
          <p:cNvSpPr>
            <a:spLocks noGrp="1"/>
          </p:cNvSpPr>
          <p:nvPr>
            <p:ph type="ftr" sz="quarter" idx="11"/>
          </p:nvPr>
        </p:nvSpPr>
        <p:spPr/>
        <p:txBody>
          <a:bodyPr/>
          <a:lstStyle/>
          <a:p>
            <a:r>
              <a:rPr lang="en-US" dirty="0"/>
              <a:t>Xtreme Vehicle Care Program</a:t>
            </a:r>
          </a:p>
        </p:txBody>
      </p:sp>
      <p:sp>
        <p:nvSpPr>
          <p:cNvPr id="2" name="Slide Number Placeholder 1"/>
          <p:cNvSpPr>
            <a:spLocks noGrp="1"/>
          </p:cNvSpPr>
          <p:nvPr>
            <p:ph type="sldNum" sz="quarter" idx="12"/>
          </p:nvPr>
        </p:nvSpPr>
        <p:spPr/>
        <p:txBody>
          <a:bodyPr/>
          <a:lstStyle/>
          <a:p>
            <a:fld id="{180573EC-58EF-094D-883E-EFC58930D9DA}" type="slidenum">
              <a:rPr lang="en-US" smtClean="0"/>
              <a:pPr/>
              <a:t>7</a:t>
            </a:fld>
            <a:endParaRPr lang="en-US" dirty="0"/>
          </a:p>
        </p:txBody>
      </p:sp>
      <p:sp>
        <p:nvSpPr>
          <p:cNvPr id="4" name="Date Placeholder 3"/>
          <p:cNvSpPr>
            <a:spLocks noGrp="1"/>
          </p:cNvSpPr>
          <p:nvPr>
            <p:ph type="dt" sz="half" idx="10"/>
          </p:nvPr>
        </p:nvSpPr>
        <p:spPr/>
        <p:txBody>
          <a:bodyPr/>
          <a:lstStyle/>
          <a:p>
            <a:fld id="{5DB222F5-883B-4204-B3E5-D916672F5CAC}" type="datetime1">
              <a:rPr lang="en-US" smtClean="0"/>
              <a:t>5/11/2022</a:t>
            </a:fld>
            <a:endParaRPr lang="en-US" dirty="0"/>
          </a:p>
        </p:txBody>
      </p:sp>
      <p:sp>
        <p:nvSpPr>
          <p:cNvPr id="6" name="Content Placeholder 5"/>
          <p:cNvSpPr>
            <a:spLocks noGrp="1"/>
          </p:cNvSpPr>
          <p:nvPr>
            <p:ph idx="1"/>
          </p:nvPr>
        </p:nvSpPr>
        <p:spPr>
          <a:xfrm>
            <a:off x="581298" y="1814634"/>
            <a:ext cx="3488132" cy="2921945"/>
          </a:xfrm>
        </p:spPr>
        <p:txBody>
          <a:bodyPr>
            <a:normAutofit/>
          </a:bodyPr>
          <a:lstStyle/>
          <a:p>
            <a:pPr marL="42687" indent="0">
              <a:buClr>
                <a:schemeClr val="bg1">
                  <a:lumMod val="50000"/>
                </a:schemeClr>
              </a:buClr>
              <a:buNone/>
            </a:pPr>
            <a:endParaRPr lang="en-US" sz="1200" dirty="0">
              <a:latin typeface="Helvetica LT Std Light" panose="020B0303020202020204" pitchFamily="34" charset="0"/>
              <a:cs typeface="Arial" panose="020B0604020202020204" pitchFamily="34" charset="0"/>
            </a:endParaRPr>
          </a:p>
          <a:p>
            <a:pPr marL="214137" indent="-171450">
              <a:buClr>
                <a:schemeClr val="bg1">
                  <a:lumMod val="50000"/>
                </a:schemeClr>
              </a:buClr>
            </a:pPr>
            <a:r>
              <a:rPr lang="en-US" sz="1200" dirty="0">
                <a:highlight>
                  <a:srgbClr val="FFFF00"/>
                </a:highlight>
                <a:latin typeface="Helvetica LT Std Light" panose="020B0303020202020204" pitchFamily="34" charset="0"/>
                <a:cs typeface="Arial" panose="020B0604020202020204" pitchFamily="34" charset="0"/>
              </a:rPr>
              <a:t>If cars are not getting sufficiently cleaned, the car washes generally first check to see if the problem is an equipment or employee-related issue. </a:t>
            </a:r>
          </a:p>
          <a:p>
            <a:pPr marL="214137" indent="-171450">
              <a:buClr>
                <a:schemeClr val="bg1">
                  <a:lumMod val="50000"/>
                </a:schemeClr>
              </a:buClr>
            </a:pPr>
            <a:r>
              <a:rPr lang="en-US" sz="1200" dirty="0">
                <a:latin typeface="Helvetica LT Std Light" panose="020B0303020202020204" pitchFamily="34" charset="0"/>
                <a:cs typeface="Arial" panose="020B0604020202020204" pitchFamily="34" charset="0"/>
              </a:rPr>
              <a:t>If the problem is an equipment issue that is too difficult to repair in house, then would then call an equipment maintenance service to fix the equipment.</a:t>
            </a:r>
          </a:p>
          <a:p>
            <a:pPr marL="214137" indent="-171450">
              <a:buClr>
                <a:schemeClr val="bg1">
                  <a:lumMod val="50000"/>
                </a:schemeClr>
              </a:buClr>
            </a:pPr>
            <a:r>
              <a:rPr lang="en-US" sz="1200" dirty="0">
                <a:latin typeface="Helvetica LT Std Light" panose="020B0303020202020204" pitchFamily="34" charset="0"/>
                <a:cs typeface="Arial" panose="020B0604020202020204" pitchFamily="34" charset="0"/>
              </a:rPr>
              <a:t>If the problem was not related to the equipment or employees, then the car wash would call their chemical provider.</a:t>
            </a:r>
            <a:endParaRPr lang="en-US" dirty="0">
              <a:latin typeface="Helvetica LT Std Light" panose="020B0303020202020204" pitchFamily="34" charset="0"/>
            </a:endParaRPr>
          </a:p>
        </p:txBody>
      </p:sp>
      <p:sp>
        <p:nvSpPr>
          <p:cNvPr id="15" name="TextBox 14"/>
          <p:cNvSpPr txBox="1"/>
          <p:nvPr/>
        </p:nvSpPr>
        <p:spPr>
          <a:xfrm>
            <a:off x="274843" y="1297495"/>
            <a:ext cx="8295946" cy="569387"/>
          </a:xfrm>
          <a:prstGeom prst="rect">
            <a:avLst/>
          </a:prstGeom>
          <a:solidFill>
            <a:schemeClr val="accent1">
              <a:lumMod val="50000"/>
            </a:schemeClr>
          </a:solidFill>
        </p:spPr>
        <p:txBody>
          <a:bodyPr wrap="square" rtlCol="0">
            <a:spAutoFit/>
          </a:bodyPr>
          <a:lstStyle/>
          <a:p>
            <a:pPr algn="ctr"/>
            <a:r>
              <a:rPr lang="en-US" sz="1350" dirty="0">
                <a:solidFill>
                  <a:schemeClr val="bg1"/>
                </a:solidFill>
                <a:latin typeface="Gotham Bold" pitchFamily="50" charset="0"/>
              </a:rPr>
              <a:t>Typical chain of responsibility for unclean cars: </a:t>
            </a:r>
          </a:p>
          <a:p>
            <a:pPr algn="ctr"/>
            <a:r>
              <a:rPr lang="en-US" sz="400" dirty="0">
                <a:solidFill>
                  <a:schemeClr val="bg1"/>
                </a:solidFill>
                <a:latin typeface="Helvetica LT Std Light" panose="020B0303020202020204" pitchFamily="34" charset="0"/>
              </a:rPr>
              <a:t> </a:t>
            </a:r>
          </a:p>
          <a:p>
            <a:pPr algn="ctr"/>
            <a:r>
              <a:rPr lang="en-US" sz="1350" dirty="0">
                <a:solidFill>
                  <a:schemeClr val="bg1"/>
                </a:solidFill>
                <a:latin typeface="Helvetica LT Std Light" panose="020B0303020202020204" pitchFamily="34" charset="0"/>
              </a:rPr>
              <a:t>Individual Car Washes  -&gt; Equipment Maintenance Services -&gt; Chemical Providers </a:t>
            </a:r>
          </a:p>
        </p:txBody>
      </p:sp>
      <p:graphicFrame>
        <p:nvGraphicFramePr>
          <p:cNvPr id="9" name="Content Placeholder 7"/>
          <p:cNvGraphicFramePr>
            <a:graphicFrameLocks/>
          </p:cNvGraphicFramePr>
          <p:nvPr>
            <p:extLst>
              <p:ext uri="{D42A27DB-BD31-4B8C-83A1-F6EECF244321}">
                <p14:modId xmlns:p14="http://schemas.microsoft.com/office/powerpoint/2010/main" val="3470692177"/>
              </p:ext>
            </p:extLst>
          </p:nvPr>
        </p:nvGraphicFramePr>
        <p:xfrm>
          <a:off x="4300530" y="2227003"/>
          <a:ext cx="4115865" cy="245458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375885" y="2205171"/>
            <a:ext cx="1661277" cy="376928"/>
          </a:xfrm>
          <a:prstGeom prst="rect">
            <a:avLst/>
          </a:prstGeom>
          <a:noFill/>
        </p:spPr>
        <p:txBody>
          <a:bodyPr wrap="square" rtlCol="0">
            <a:spAutoFit/>
          </a:bodyPr>
          <a:lstStyle/>
          <a:p>
            <a:r>
              <a:rPr lang="en-US" dirty="0"/>
              <a:t>Service</a:t>
            </a:r>
          </a:p>
        </p:txBody>
      </p:sp>
      <p:cxnSp>
        <p:nvCxnSpPr>
          <p:cNvPr id="11" name="Straight Arrow Connector 10"/>
          <p:cNvCxnSpPr/>
          <p:nvPr/>
        </p:nvCxnSpPr>
        <p:spPr>
          <a:xfrm>
            <a:off x="3701111" y="2638553"/>
            <a:ext cx="925076" cy="791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3936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fontScale="77500" lnSpcReduction="20000"/>
          </a:bodyPr>
          <a:lstStyle/>
          <a:p>
            <a:r>
              <a:rPr lang="en-US" dirty="0"/>
              <a:t>Car wash operator survey</a:t>
            </a:r>
          </a:p>
        </p:txBody>
      </p:sp>
      <p:sp>
        <p:nvSpPr>
          <p:cNvPr id="5" name="Title 4"/>
          <p:cNvSpPr>
            <a:spLocks noGrp="1"/>
          </p:cNvSpPr>
          <p:nvPr>
            <p:ph type="title"/>
          </p:nvPr>
        </p:nvSpPr>
        <p:spPr/>
        <p:txBody>
          <a:bodyPr anchor="ctr"/>
          <a:lstStyle/>
          <a:p>
            <a:r>
              <a:rPr lang="en-US" sz="1200" dirty="0"/>
              <a:t>What kind of service do you expect from your chemical provider? How often?</a:t>
            </a:r>
          </a:p>
        </p:txBody>
      </p:sp>
      <p:graphicFrame>
        <p:nvGraphicFramePr>
          <p:cNvPr id="13" name="Content Placeholder 11"/>
          <p:cNvGraphicFramePr>
            <a:graphicFrameLocks noGrp="1"/>
          </p:cNvGraphicFramePr>
          <p:nvPr>
            <p:ph sz="half" idx="2"/>
          </p:nvPr>
        </p:nvGraphicFramePr>
        <p:xfrm>
          <a:off x="703358" y="1506220"/>
          <a:ext cx="3437568" cy="3116764"/>
        </p:xfrm>
        <a:graphic>
          <a:graphicData uri="http://schemas.openxmlformats.org/drawingml/2006/table">
            <a:tbl>
              <a:tblPr>
                <a:tableStyleId>{5C22544A-7EE6-4342-B048-85BDC9FD1C3A}</a:tableStyleId>
              </a:tblPr>
              <a:tblGrid>
                <a:gridCol w="3437568">
                  <a:extLst>
                    <a:ext uri="{9D8B030D-6E8A-4147-A177-3AD203B41FA5}">
                      <a16:colId xmlns:a16="http://schemas.microsoft.com/office/drawing/2014/main" val="20000"/>
                    </a:ext>
                  </a:extLst>
                </a:gridCol>
              </a:tblGrid>
              <a:tr h="460143">
                <a:tc>
                  <a:txBody>
                    <a:bodyPr/>
                    <a:lstStyle/>
                    <a:p>
                      <a:pPr algn="l" fontAlgn="b"/>
                      <a:r>
                        <a:rPr lang="en-US" sz="900" u="none" strike="noStrike" dirty="0">
                          <a:effectLst/>
                        </a:rPr>
                        <a:t>What respondents expect from their chemical suppliers:</a:t>
                      </a:r>
                      <a:endParaRPr lang="en-US" sz="900" b="0" i="0" u="none" strike="noStrike" dirty="0">
                        <a:effectLst/>
                        <a:latin typeface="Arial"/>
                      </a:endParaRPr>
                    </a:p>
                  </a:txBody>
                  <a:tcPr marL="9367" marR="9367" marT="7144" marB="0" anchor="ctr">
                    <a:solidFill>
                      <a:schemeClr val="accent6">
                        <a:lumMod val="20000"/>
                        <a:lumOff val="80000"/>
                      </a:schemeClr>
                    </a:solidFill>
                  </a:tcPr>
                </a:tc>
                <a:extLst>
                  <a:ext uri="{0D108BD9-81ED-4DB2-BD59-A6C34878D82A}">
                    <a16:rowId xmlns:a16="http://schemas.microsoft.com/office/drawing/2014/main" val="10000"/>
                  </a:ext>
                </a:extLst>
              </a:tr>
              <a:tr h="237044">
                <a:tc>
                  <a:txBody>
                    <a:bodyPr/>
                    <a:lstStyle/>
                    <a:p>
                      <a:pPr marL="171450" indent="-171450" algn="l" fontAlgn="ctr">
                        <a:buFont typeface="Arial" panose="020B0604020202020204" pitchFamily="34" charset="0"/>
                        <a:buChar char="•"/>
                      </a:pPr>
                      <a:r>
                        <a:rPr lang="en-US" sz="900" u="none" strike="noStrike" dirty="0">
                          <a:effectLst/>
                          <a:latin typeface="Arial "/>
                        </a:rPr>
                        <a:t>Orders and stores chemicals</a:t>
                      </a:r>
                      <a:endParaRPr lang="en-US" sz="900" b="0" i="0" u="none" strike="noStrike" dirty="0">
                        <a:effectLst/>
                        <a:latin typeface="Arial "/>
                      </a:endParaRPr>
                    </a:p>
                  </a:txBody>
                  <a:tcPr marL="9367" marR="9367" marT="7144" marB="0" anchor="ctr"/>
                </a:tc>
                <a:extLst>
                  <a:ext uri="{0D108BD9-81ED-4DB2-BD59-A6C34878D82A}">
                    <a16:rowId xmlns:a16="http://schemas.microsoft.com/office/drawing/2014/main" val="10001"/>
                  </a:ext>
                </a:extLst>
              </a:tr>
              <a:tr h="237044">
                <a:tc>
                  <a:txBody>
                    <a:bodyPr/>
                    <a:lstStyle/>
                    <a:p>
                      <a:pPr marL="171450" indent="-171450" algn="l" fontAlgn="ctr">
                        <a:buFont typeface="Arial" panose="020B0604020202020204" pitchFamily="34" charset="0"/>
                        <a:buChar char="•"/>
                      </a:pPr>
                      <a:r>
                        <a:rPr lang="en-US" sz="900" u="none" strike="noStrike" dirty="0">
                          <a:effectLst/>
                          <a:latin typeface="Arial "/>
                        </a:rPr>
                        <a:t>Punctual delivery of chemicals</a:t>
                      </a:r>
                      <a:endParaRPr lang="en-US" sz="900" b="0" i="0" u="none" strike="noStrike" dirty="0">
                        <a:effectLst/>
                        <a:latin typeface="Arial "/>
                      </a:endParaRPr>
                    </a:p>
                  </a:txBody>
                  <a:tcPr marL="9367" marR="9367" marT="7144" marB="0" anchor="ctr"/>
                </a:tc>
                <a:extLst>
                  <a:ext uri="{0D108BD9-81ED-4DB2-BD59-A6C34878D82A}">
                    <a16:rowId xmlns:a16="http://schemas.microsoft.com/office/drawing/2014/main" val="10002"/>
                  </a:ext>
                </a:extLst>
              </a:tr>
              <a:tr h="460143">
                <a:tc>
                  <a:txBody>
                    <a:bodyPr/>
                    <a:lstStyle/>
                    <a:p>
                      <a:pPr marL="171450" indent="-171450" algn="l" fontAlgn="ctr">
                        <a:buFont typeface="Arial" panose="020B0604020202020204" pitchFamily="34" charset="0"/>
                        <a:buChar char="•"/>
                      </a:pPr>
                      <a:r>
                        <a:rPr lang="en-US" sz="900" u="none" strike="noStrike" dirty="0">
                          <a:effectLst/>
                          <a:latin typeface="Arial "/>
                        </a:rPr>
                        <a:t>Checks validity and dilution of chemicals and soaps</a:t>
                      </a:r>
                      <a:endParaRPr lang="en-US" sz="900" b="0" i="0" u="none" strike="noStrike" dirty="0">
                        <a:effectLst/>
                        <a:latin typeface="Arial "/>
                      </a:endParaRPr>
                    </a:p>
                  </a:txBody>
                  <a:tcPr marL="9367" marR="9367" marT="7144" marB="0" anchor="ctr"/>
                </a:tc>
                <a:extLst>
                  <a:ext uri="{0D108BD9-81ED-4DB2-BD59-A6C34878D82A}">
                    <a16:rowId xmlns:a16="http://schemas.microsoft.com/office/drawing/2014/main" val="10003"/>
                  </a:ext>
                </a:extLst>
              </a:tr>
              <a:tr h="237044">
                <a:tc>
                  <a:txBody>
                    <a:bodyPr/>
                    <a:lstStyle/>
                    <a:p>
                      <a:pPr marL="171450" indent="-171450" algn="l" fontAlgn="ctr">
                        <a:buFont typeface="Arial" panose="020B0604020202020204" pitchFamily="34" charset="0"/>
                        <a:buChar char="•"/>
                      </a:pPr>
                      <a:r>
                        <a:rPr lang="en-US" sz="900" u="none" strike="noStrike" dirty="0">
                          <a:effectLst/>
                          <a:latin typeface="Arial "/>
                        </a:rPr>
                        <a:t>Titrations/adjust dilutions</a:t>
                      </a:r>
                      <a:endParaRPr lang="en-US" sz="900" b="0" i="0" u="none" strike="noStrike" dirty="0">
                        <a:effectLst/>
                        <a:latin typeface="Arial "/>
                      </a:endParaRPr>
                    </a:p>
                  </a:txBody>
                  <a:tcPr marL="9367" marR="9367" marT="7144" marB="0" anchor="ctr"/>
                </a:tc>
                <a:extLst>
                  <a:ext uri="{0D108BD9-81ED-4DB2-BD59-A6C34878D82A}">
                    <a16:rowId xmlns:a16="http://schemas.microsoft.com/office/drawing/2014/main" val="10004"/>
                  </a:ext>
                </a:extLst>
              </a:tr>
              <a:tr h="237044">
                <a:tc>
                  <a:txBody>
                    <a:bodyPr/>
                    <a:lstStyle/>
                    <a:p>
                      <a:pPr marL="171450" indent="-171450" algn="l" fontAlgn="ctr">
                        <a:buFont typeface="Arial" panose="020B0604020202020204" pitchFamily="34" charset="0"/>
                        <a:buChar char="•"/>
                      </a:pPr>
                      <a:r>
                        <a:rPr lang="en-US" sz="900" u="none" strike="noStrike" dirty="0">
                          <a:effectLst/>
                          <a:latin typeface="Arial "/>
                        </a:rPr>
                        <a:t>Provides advice and insight</a:t>
                      </a:r>
                      <a:endParaRPr lang="en-US" sz="900" b="0" i="0" u="none" strike="noStrike" dirty="0">
                        <a:effectLst/>
                        <a:latin typeface="Arial "/>
                      </a:endParaRPr>
                    </a:p>
                  </a:txBody>
                  <a:tcPr marL="9367" marR="9367" marT="7144" marB="0" anchor="ctr"/>
                </a:tc>
                <a:extLst>
                  <a:ext uri="{0D108BD9-81ED-4DB2-BD59-A6C34878D82A}">
                    <a16:rowId xmlns:a16="http://schemas.microsoft.com/office/drawing/2014/main" val="10005"/>
                  </a:ext>
                </a:extLst>
              </a:tr>
              <a:tr h="300126">
                <a:tc>
                  <a:txBody>
                    <a:bodyPr/>
                    <a:lstStyle/>
                    <a:p>
                      <a:pPr algn="l" fontAlgn="b"/>
                      <a:r>
                        <a:rPr lang="en-US" sz="900" u="none" strike="noStrike" dirty="0">
                          <a:effectLst/>
                        </a:rPr>
                        <a:t>Expected</a:t>
                      </a:r>
                      <a:r>
                        <a:rPr lang="en-US" sz="900" u="none" strike="noStrike" baseline="0" dirty="0">
                          <a:effectLst/>
                        </a:rPr>
                        <a:t> delivery times (most popular responses)</a:t>
                      </a:r>
                      <a:r>
                        <a:rPr lang="en-US" sz="900" u="none" strike="noStrike" dirty="0">
                          <a:effectLst/>
                        </a:rPr>
                        <a:t> </a:t>
                      </a:r>
                      <a:endParaRPr lang="en-US" sz="900" b="0" i="0" u="none" strike="noStrike" dirty="0">
                        <a:effectLst/>
                        <a:latin typeface="Arial"/>
                      </a:endParaRPr>
                    </a:p>
                  </a:txBody>
                  <a:tcPr marL="9367" marR="9367" marT="7144" marB="0" anchor="ctr">
                    <a:solidFill>
                      <a:schemeClr val="accent6">
                        <a:lumMod val="20000"/>
                        <a:lumOff val="80000"/>
                      </a:schemeClr>
                    </a:solidFill>
                  </a:tcPr>
                </a:tc>
                <a:extLst>
                  <a:ext uri="{0D108BD9-81ED-4DB2-BD59-A6C34878D82A}">
                    <a16:rowId xmlns:a16="http://schemas.microsoft.com/office/drawing/2014/main" val="10006"/>
                  </a:ext>
                </a:extLst>
              </a:tr>
              <a:tr h="237044">
                <a:tc>
                  <a:txBody>
                    <a:bodyPr/>
                    <a:lstStyle/>
                    <a:p>
                      <a:pPr marL="171450" indent="-171450" algn="l" fontAlgn="ctr">
                        <a:buFont typeface="Arial" panose="020B0604020202020204" pitchFamily="34" charset="0"/>
                        <a:buChar char="•"/>
                      </a:pPr>
                      <a:r>
                        <a:rPr lang="en-US" sz="900" u="none" strike="noStrike" dirty="0">
                          <a:effectLst/>
                          <a:latin typeface="Arial" panose="020B0604020202020204" pitchFamily="34" charset="0"/>
                          <a:cs typeface="Arial" panose="020B0604020202020204" pitchFamily="34" charset="0"/>
                        </a:rPr>
                        <a:t>Next day delivery</a:t>
                      </a:r>
                      <a:endParaRPr lang="en-US" sz="900" b="0" i="0" u="none" strike="noStrike" dirty="0">
                        <a:effectLst/>
                        <a:latin typeface="Arial" panose="020B0604020202020204" pitchFamily="34" charset="0"/>
                        <a:cs typeface="Arial" panose="020B0604020202020204" pitchFamily="34" charset="0"/>
                      </a:endParaRPr>
                    </a:p>
                  </a:txBody>
                  <a:tcPr marL="9367" marR="9367" marT="7144" marB="0" anchor="ctr"/>
                </a:tc>
                <a:extLst>
                  <a:ext uri="{0D108BD9-81ED-4DB2-BD59-A6C34878D82A}">
                    <a16:rowId xmlns:a16="http://schemas.microsoft.com/office/drawing/2014/main" val="10007"/>
                  </a:ext>
                </a:extLst>
              </a:tr>
              <a:tr h="237044">
                <a:tc>
                  <a:txBody>
                    <a:bodyPr/>
                    <a:lstStyle/>
                    <a:p>
                      <a:pPr marL="171450" indent="-171450" algn="l" fontAlgn="ctr">
                        <a:buFont typeface="Arial" panose="020B0604020202020204" pitchFamily="34" charset="0"/>
                        <a:buChar char="•"/>
                      </a:pPr>
                      <a:r>
                        <a:rPr lang="en-US" sz="900" u="none" strike="noStrike" dirty="0">
                          <a:effectLst/>
                          <a:latin typeface="Arial" panose="020B0604020202020204" pitchFamily="34" charset="0"/>
                          <a:cs typeface="Arial" panose="020B0604020202020204" pitchFamily="34" charset="0"/>
                        </a:rPr>
                        <a:t>2 days</a:t>
                      </a:r>
                      <a:endParaRPr lang="en-US" sz="900" b="0" i="0" u="none" strike="noStrike" dirty="0">
                        <a:effectLst/>
                        <a:latin typeface="Arial" panose="020B0604020202020204" pitchFamily="34" charset="0"/>
                        <a:cs typeface="Arial" panose="020B0604020202020204" pitchFamily="34" charset="0"/>
                      </a:endParaRPr>
                    </a:p>
                  </a:txBody>
                  <a:tcPr marL="9367" marR="9367" marT="7144" marB="0" anchor="ctr"/>
                </a:tc>
                <a:extLst>
                  <a:ext uri="{0D108BD9-81ED-4DB2-BD59-A6C34878D82A}">
                    <a16:rowId xmlns:a16="http://schemas.microsoft.com/office/drawing/2014/main" val="10008"/>
                  </a:ext>
                </a:extLst>
              </a:tr>
              <a:tr h="237044">
                <a:tc>
                  <a:txBody>
                    <a:bodyPr/>
                    <a:lstStyle/>
                    <a:p>
                      <a:pPr marL="171450" indent="-171450" algn="l" fontAlgn="ctr">
                        <a:buFont typeface="Arial" panose="020B0604020202020204" pitchFamily="34" charset="0"/>
                        <a:buChar char="•"/>
                      </a:pPr>
                      <a:r>
                        <a:rPr lang="en-US" sz="900" u="none" strike="noStrike" dirty="0">
                          <a:effectLst/>
                          <a:latin typeface="Arial" panose="020B0604020202020204" pitchFamily="34" charset="0"/>
                          <a:cs typeface="Arial" panose="020B0604020202020204" pitchFamily="34" charset="0"/>
                        </a:rPr>
                        <a:t>3-4 days</a:t>
                      </a:r>
                      <a:endParaRPr lang="en-US" sz="900" b="0" i="0" u="none" strike="noStrike" dirty="0">
                        <a:effectLst/>
                        <a:latin typeface="Arial" panose="020B0604020202020204" pitchFamily="34" charset="0"/>
                        <a:cs typeface="Arial" panose="020B0604020202020204" pitchFamily="34" charset="0"/>
                      </a:endParaRPr>
                    </a:p>
                  </a:txBody>
                  <a:tcPr marL="9367" marR="9367" marT="7144" marB="0" anchor="ctr"/>
                </a:tc>
                <a:extLst>
                  <a:ext uri="{0D108BD9-81ED-4DB2-BD59-A6C34878D82A}">
                    <a16:rowId xmlns:a16="http://schemas.microsoft.com/office/drawing/2014/main" val="10009"/>
                  </a:ext>
                </a:extLst>
              </a:tr>
              <a:tr h="237044">
                <a:tc>
                  <a:txBody>
                    <a:bodyPr/>
                    <a:lstStyle/>
                    <a:p>
                      <a:pPr marL="171450" indent="-171450" algn="l" fontAlgn="ctr">
                        <a:buFont typeface="Arial" panose="020B0604020202020204" pitchFamily="34" charset="0"/>
                        <a:buChar char="•"/>
                      </a:pPr>
                      <a:r>
                        <a:rPr lang="en-US" sz="900" u="none" strike="noStrike" dirty="0">
                          <a:effectLst/>
                          <a:latin typeface="Arial" panose="020B0604020202020204" pitchFamily="34" charset="0"/>
                          <a:cs typeface="Arial" panose="020B0604020202020204" pitchFamily="34" charset="0"/>
                        </a:rPr>
                        <a:t>4-5 days</a:t>
                      </a:r>
                      <a:endParaRPr lang="en-US" sz="900" b="0" i="0" u="none" strike="noStrike" dirty="0">
                        <a:effectLst/>
                        <a:latin typeface="Arial" panose="020B0604020202020204" pitchFamily="34" charset="0"/>
                        <a:cs typeface="Arial" panose="020B0604020202020204" pitchFamily="34" charset="0"/>
                      </a:endParaRPr>
                    </a:p>
                  </a:txBody>
                  <a:tcPr marL="9367" marR="9367" marT="7144" marB="0" anchor="ctr"/>
                </a:tc>
                <a:extLst>
                  <a:ext uri="{0D108BD9-81ED-4DB2-BD59-A6C34878D82A}">
                    <a16:rowId xmlns:a16="http://schemas.microsoft.com/office/drawing/2014/main" val="10010"/>
                  </a:ext>
                </a:extLst>
              </a:tr>
            </a:tbl>
          </a:graphicData>
        </a:graphic>
      </p:graphicFrame>
      <p:graphicFrame>
        <p:nvGraphicFramePr>
          <p:cNvPr id="11" name="Picture Placeholder 9"/>
          <p:cNvGraphicFramePr>
            <a:graphicFrameLocks noGrp="1"/>
          </p:cNvGraphicFramePr>
          <p:nvPr>
            <p:ph sz="quarter" idx="15"/>
            <p:extLst>
              <p:ext uri="{D42A27DB-BD31-4B8C-83A1-F6EECF244321}">
                <p14:modId xmlns:p14="http://schemas.microsoft.com/office/powerpoint/2010/main" val="798276649"/>
              </p:ext>
            </p:extLst>
          </p:nvPr>
        </p:nvGraphicFramePr>
        <p:xfrm>
          <a:off x="4598126" y="1506220"/>
          <a:ext cx="3820886" cy="3150691"/>
        </p:xfrm>
        <a:graphic>
          <a:graphicData uri="http://schemas.openxmlformats.org/drawingml/2006/chart">
            <c:chart xmlns:c="http://schemas.openxmlformats.org/drawingml/2006/chart" xmlns:r="http://schemas.openxmlformats.org/officeDocument/2006/relationships" r:id="rId3"/>
          </a:graphicData>
        </a:graphic>
      </p:graphicFrame>
      <p:sp>
        <p:nvSpPr>
          <p:cNvPr id="7" name="Footer Placeholder 6"/>
          <p:cNvSpPr>
            <a:spLocks noGrp="1"/>
          </p:cNvSpPr>
          <p:nvPr>
            <p:ph type="ftr" sz="quarter" idx="11"/>
          </p:nvPr>
        </p:nvSpPr>
        <p:spPr/>
        <p:txBody>
          <a:bodyPr/>
          <a:lstStyle/>
          <a:p>
            <a:r>
              <a:rPr lang="en-US"/>
              <a:t>Xtreme Vehicle Care Program</a:t>
            </a:r>
            <a:endParaRPr lang="en-US" dirty="0"/>
          </a:p>
        </p:txBody>
      </p:sp>
      <p:sp>
        <p:nvSpPr>
          <p:cNvPr id="2" name="Slide Number Placeholder 1"/>
          <p:cNvSpPr>
            <a:spLocks noGrp="1"/>
          </p:cNvSpPr>
          <p:nvPr>
            <p:ph type="sldNum" sz="quarter" idx="12"/>
          </p:nvPr>
        </p:nvSpPr>
        <p:spPr/>
        <p:txBody>
          <a:bodyPr/>
          <a:lstStyle/>
          <a:p>
            <a:fld id="{180573EC-58EF-094D-883E-EFC58930D9DA}" type="slidenum">
              <a:rPr lang="en-US" smtClean="0"/>
              <a:pPr/>
              <a:t>8</a:t>
            </a:fld>
            <a:endParaRPr lang="en-US" dirty="0"/>
          </a:p>
        </p:txBody>
      </p:sp>
      <p:sp>
        <p:nvSpPr>
          <p:cNvPr id="6" name="Date Placeholder 5"/>
          <p:cNvSpPr>
            <a:spLocks noGrp="1"/>
          </p:cNvSpPr>
          <p:nvPr>
            <p:ph type="dt" sz="half" idx="10"/>
          </p:nvPr>
        </p:nvSpPr>
        <p:spPr/>
        <p:txBody>
          <a:bodyPr/>
          <a:lstStyle/>
          <a:p>
            <a:fld id="{75530A2E-98EB-42FD-9243-343F087937D9}" type="datetime1">
              <a:rPr lang="en-US" smtClean="0"/>
              <a:t>5/11/2022</a:t>
            </a:fld>
            <a:endParaRPr lang="en-US" dirty="0"/>
          </a:p>
        </p:txBody>
      </p:sp>
      <p:sp>
        <p:nvSpPr>
          <p:cNvPr id="15" name="TextBox 14"/>
          <p:cNvSpPr txBox="1"/>
          <p:nvPr/>
        </p:nvSpPr>
        <p:spPr>
          <a:xfrm>
            <a:off x="274843" y="1056397"/>
            <a:ext cx="8295946" cy="276999"/>
          </a:xfrm>
          <a:prstGeom prst="rect">
            <a:avLst/>
          </a:prstGeom>
          <a:solidFill>
            <a:schemeClr val="accent1">
              <a:lumMod val="50000"/>
            </a:schemeClr>
          </a:solidFill>
        </p:spPr>
        <p:txBody>
          <a:bodyPr wrap="square" rtlCol="0">
            <a:spAutoFit/>
          </a:bodyPr>
          <a:lstStyle/>
          <a:p>
            <a:pPr algn="ctr"/>
            <a:r>
              <a:rPr lang="en-US" sz="1200" dirty="0">
                <a:solidFill>
                  <a:schemeClr val="bg1"/>
                </a:solidFill>
                <a:latin typeface="Helvetica LT Std Light" panose="020B0303020202020204" pitchFamily="34" charset="0"/>
              </a:rPr>
              <a:t>The primary expectation from chemical providers is punctual delivery of quality chemicals when the car wash needs it.</a:t>
            </a:r>
          </a:p>
        </p:txBody>
      </p:sp>
      <p:cxnSp>
        <p:nvCxnSpPr>
          <p:cNvPr id="8" name="Straight Arrow Connector 7"/>
          <p:cNvCxnSpPr/>
          <p:nvPr/>
        </p:nvCxnSpPr>
        <p:spPr>
          <a:xfrm flipH="1">
            <a:off x="6841067" y="2343573"/>
            <a:ext cx="453813" cy="298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834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p:txBody>
          <a:bodyPr/>
          <a:lstStyle/>
          <a:p>
            <a:pPr indent="0">
              <a:buNone/>
            </a:pPr>
            <a:endParaRPr lang="en-US" sz="800" dirty="0"/>
          </a:p>
          <a:p>
            <a:endParaRPr lang="en-US" dirty="0"/>
          </a:p>
        </p:txBody>
      </p:sp>
      <p:sp>
        <p:nvSpPr>
          <p:cNvPr id="2" name="Text Placeholder 1"/>
          <p:cNvSpPr>
            <a:spLocks noGrp="1"/>
          </p:cNvSpPr>
          <p:nvPr>
            <p:ph type="body" sz="quarter" idx="13"/>
          </p:nvPr>
        </p:nvSpPr>
        <p:spPr/>
        <p:txBody>
          <a:bodyPr>
            <a:normAutofit fontScale="77500" lnSpcReduction="20000"/>
          </a:bodyPr>
          <a:lstStyle/>
          <a:p>
            <a:r>
              <a:rPr lang="en-US" dirty="0"/>
              <a:t>Car wash operator survey</a:t>
            </a:r>
          </a:p>
        </p:txBody>
      </p:sp>
      <p:sp>
        <p:nvSpPr>
          <p:cNvPr id="3" name="Title 2"/>
          <p:cNvSpPr>
            <a:spLocks noGrp="1"/>
          </p:cNvSpPr>
          <p:nvPr>
            <p:ph type="title"/>
          </p:nvPr>
        </p:nvSpPr>
        <p:spPr>
          <a:xfrm>
            <a:off x="596750" y="810292"/>
            <a:ext cx="7886700" cy="501896"/>
          </a:xfrm>
        </p:spPr>
        <p:txBody>
          <a:bodyPr>
            <a:normAutofit/>
          </a:bodyPr>
          <a:lstStyle/>
          <a:p>
            <a:r>
              <a:rPr lang="en-US" sz="1400" dirty="0"/>
              <a:t>How do you buy your products?</a:t>
            </a:r>
          </a:p>
        </p:txBody>
      </p:sp>
      <p:sp>
        <p:nvSpPr>
          <p:cNvPr id="5" name="Slide Number Placeholder 4"/>
          <p:cNvSpPr>
            <a:spLocks noGrp="1"/>
          </p:cNvSpPr>
          <p:nvPr>
            <p:ph type="sldNum" sz="quarter" idx="12"/>
          </p:nvPr>
        </p:nvSpPr>
        <p:spPr/>
        <p:txBody>
          <a:bodyPr/>
          <a:lstStyle/>
          <a:p>
            <a:fld id="{00C708A1-6575-8D4A-A5EC-586CFF3AA03F}" type="slidenum">
              <a:rPr lang="en-US" smtClean="0"/>
              <a:pPr/>
              <a:t>9</a:t>
            </a:fld>
            <a:endParaRPr lang="en-US" dirty="0"/>
          </a:p>
        </p:txBody>
      </p:sp>
      <p:sp>
        <p:nvSpPr>
          <p:cNvPr id="6" name="Date Placeholder 5"/>
          <p:cNvSpPr>
            <a:spLocks noGrp="1"/>
          </p:cNvSpPr>
          <p:nvPr>
            <p:ph type="dt" sz="half" idx="10"/>
          </p:nvPr>
        </p:nvSpPr>
        <p:spPr/>
        <p:txBody>
          <a:bodyPr/>
          <a:lstStyle/>
          <a:p>
            <a:fld id="{D05BF48B-0FD5-4AAE-B049-F37B7010B638}" type="datetime1">
              <a:rPr lang="en-US" smtClean="0"/>
              <a:t>5/11/2022</a:t>
            </a:fld>
            <a:endParaRPr lang="en-US" dirty="0"/>
          </a:p>
        </p:txBody>
      </p:sp>
      <p:sp>
        <p:nvSpPr>
          <p:cNvPr id="4" name="Footer Placeholder 3"/>
          <p:cNvSpPr>
            <a:spLocks noGrp="1"/>
          </p:cNvSpPr>
          <p:nvPr>
            <p:ph type="ftr" sz="quarter" idx="11"/>
          </p:nvPr>
        </p:nvSpPr>
        <p:spPr/>
        <p:txBody>
          <a:bodyPr/>
          <a:lstStyle/>
          <a:p>
            <a:r>
              <a:rPr lang="en-US"/>
              <a:t>Xtreme Vehicle Care Program</a:t>
            </a:r>
            <a:endParaRPr lang="en-US" dirty="0"/>
          </a:p>
        </p:txBody>
      </p:sp>
      <p:graphicFrame>
        <p:nvGraphicFramePr>
          <p:cNvPr id="12" name="Picture Placeholder 9"/>
          <p:cNvGraphicFramePr>
            <a:graphicFrameLocks noGrp="1"/>
          </p:cNvGraphicFramePr>
          <p:nvPr>
            <p:ph sz="quarter" idx="14"/>
            <p:extLst>
              <p:ext uri="{D42A27DB-BD31-4B8C-83A1-F6EECF244321}">
                <p14:modId xmlns:p14="http://schemas.microsoft.com/office/powerpoint/2010/main" val="180442452"/>
              </p:ext>
            </p:extLst>
          </p:nvPr>
        </p:nvGraphicFramePr>
        <p:xfrm>
          <a:off x="604330" y="1912057"/>
          <a:ext cx="3700251" cy="2636677"/>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a:off x="604330" y="1220032"/>
            <a:ext cx="3700251" cy="461665"/>
          </a:xfrm>
          <a:prstGeom prst="rect">
            <a:avLst/>
          </a:prstGeom>
          <a:solidFill>
            <a:schemeClr val="accent1">
              <a:lumMod val="50000"/>
            </a:schemeClr>
          </a:solidFill>
        </p:spPr>
        <p:txBody>
          <a:bodyPr wrap="square" rtlCol="0">
            <a:spAutoFit/>
          </a:bodyPr>
          <a:lstStyle/>
          <a:p>
            <a:pPr algn="ctr"/>
            <a:r>
              <a:rPr lang="en-US" sz="1200" dirty="0">
                <a:solidFill>
                  <a:schemeClr val="bg1"/>
                </a:solidFill>
              </a:rPr>
              <a:t>Approximately 54% of respondents rely on sales representatives to purchase car wash products.</a:t>
            </a:r>
          </a:p>
        </p:txBody>
      </p:sp>
      <p:graphicFrame>
        <p:nvGraphicFramePr>
          <p:cNvPr id="11" name="Picture Placeholder 10"/>
          <p:cNvGraphicFramePr>
            <a:graphicFrameLocks/>
          </p:cNvGraphicFramePr>
          <p:nvPr>
            <p:extLst>
              <p:ext uri="{D42A27DB-BD31-4B8C-83A1-F6EECF244321}">
                <p14:modId xmlns:p14="http://schemas.microsoft.com/office/powerpoint/2010/main" val="2414551550"/>
              </p:ext>
            </p:extLst>
          </p:nvPr>
        </p:nvGraphicFramePr>
        <p:xfrm>
          <a:off x="4809668" y="1907622"/>
          <a:ext cx="3966861" cy="264111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4809667" y="1220032"/>
            <a:ext cx="3966861" cy="461665"/>
          </a:xfrm>
          <a:prstGeom prst="rect">
            <a:avLst/>
          </a:prstGeom>
          <a:solidFill>
            <a:schemeClr val="accent1">
              <a:lumMod val="50000"/>
            </a:schemeClr>
          </a:solidFill>
        </p:spPr>
        <p:txBody>
          <a:bodyPr wrap="square" rtlCol="0">
            <a:spAutoFit/>
          </a:bodyPr>
          <a:lstStyle/>
          <a:p>
            <a:pPr algn="ctr"/>
            <a:r>
              <a:rPr lang="en-US" sz="1200" dirty="0">
                <a:solidFill>
                  <a:schemeClr val="bg1"/>
                </a:solidFill>
              </a:rPr>
              <a:t>The three most common responses were monthly (26.7%), biweekly (20%), and weekly (13.3%).</a:t>
            </a:r>
          </a:p>
        </p:txBody>
      </p:sp>
      <p:sp>
        <p:nvSpPr>
          <p:cNvPr id="9" name="Rectangle 8"/>
          <p:cNvSpPr/>
          <p:nvPr/>
        </p:nvSpPr>
        <p:spPr>
          <a:xfrm>
            <a:off x="4620006" y="790195"/>
            <a:ext cx="4520084" cy="307777"/>
          </a:xfrm>
          <a:prstGeom prst="rect">
            <a:avLst/>
          </a:prstGeom>
        </p:spPr>
        <p:txBody>
          <a:bodyPr wrap="none">
            <a:spAutoFit/>
          </a:bodyPr>
          <a:lstStyle/>
          <a:p>
            <a:r>
              <a:rPr lang="en-US" sz="1400" cap="all" dirty="0">
                <a:solidFill>
                  <a:srgbClr val="01477B"/>
                </a:solidFill>
                <a:latin typeface="Gotham Bold" panose="02000803030000020004" pitchFamily="2" charset="0"/>
              </a:rPr>
              <a:t>How often do you purchase chemicals?</a:t>
            </a:r>
            <a:endParaRPr lang="en-US" dirty="0"/>
          </a:p>
        </p:txBody>
      </p:sp>
    </p:spTree>
    <p:extLst>
      <p:ext uri="{BB962C8B-B14F-4D97-AF65-F5344CB8AC3E}">
        <p14:creationId xmlns:p14="http://schemas.microsoft.com/office/powerpoint/2010/main" val="2779645252"/>
      </p:ext>
    </p:extLst>
  </p:cSld>
  <p:clrMapOvr>
    <a:masterClrMapping/>
  </p:clrMapOvr>
</p:sld>
</file>

<file path=ppt/theme/theme1.xml><?xml version="1.0" encoding="utf-8"?>
<a:theme xmlns:a="http://schemas.openxmlformats.org/drawingml/2006/main" name="Spartan Template- Widescreen">
  <a:themeElements>
    <a:clrScheme name="Spartan Final 2">
      <a:dk1>
        <a:srgbClr val="1A1918"/>
      </a:dk1>
      <a:lt1>
        <a:srgbClr val="FFFFFF"/>
      </a:lt1>
      <a:dk2>
        <a:srgbClr val="0074C8"/>
      </a:dk2>
      <a:lt2>
        <a:srgbClr val="FFFFFF"/>
      </a:lt2>
      <a:accent1>
        <a:srgbClr val="0074C8"/>
      </a:accent1>
      <a:accent2>
        <a:srgbClr val="00233B"/>
      </a:accent2>
      <a:accent3>
        <a:srgbClr val="01477B"/>
      </a:accent3>
      <a:accent4>
        <a:srgbClr val="37C0E6"/>
      </a:accent4>
      <a:accent5>
        <a:srgbClr val="595959"/>
      </a:accent5>
      <a:accent6>
        <a:srgbClr val="363E48"/>
      </a:accent6>
      <a:hlink>
        <a:srgbClr val="8FBCD9"/>
      </a:hlink>
      <a:folHlink>
        <a:srgbClr val="5A99C4"/>
      </a:folHlink>
    </a:clrScheme>
    <a:fontScheme name="Hanson_AlrightSans">
      <a:majorFont>
        <a:latin typeface="Alright Sans Regular"/>
        <a:ea typeface="ヒラギノ角ゴ ProN W3"/>
        <a:cs typeface="ヒラギノ角ゴ ProN W3"/>
      </a:majorFont>
      <a:minorFont>
        <a:latin typeface="Alright Sans Regular"/>
        <a:ea typeface="ヒラギノ角ゴ ProN W3"/>
        <a:cs typeface="ヒラギノ角ゴ ProN W3"/>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rtan Example Presentation- Widescreen" id="{5BF45511-99D8-4441-8EAA-8C59102C4891}" vid="{71214E53-A463-48AA-AF34-82B8C73ACD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F97AA1973DF745B207C4B29DA61FD6" ma:contentTypeVersion="15" ma:contentTypeDescription="Create a new document." ma:contentTypeScope="" ma:versionID="4153adf66aaab89f133cd8e6ef5f3945">
  <xsd:schema xmlns:xsd="http://www.w3.org/2001/XMLSchema" xmlns:xs="http://www.w3.org/2001/XMLSchema" xmlns:p="http://schemas.microsoft.com/office/2006/metadata/properties" xmlns:ns2="6034055a-9759-4e26-9243-acd22ef1f48e" xmlns:ns3="ee659e23-7429-4790-896b-b92a863bcc6f" targetNamespace="http://schemas.microsoft.com/office/2006/metadata/properties" ma:root="true" ma:fieldsID="ed8e676f3a0c70c85849cbed39b7b4d5" ns2:_="" ns3:_="">
    <xsd:import namespace="6034055a-9759-4e26-9243-acd22ef1f48e"/>
    <xsd:import namespace="ee659e23-7429-4790-896b-b92a863bcc6f"/>
    <xsd:element name="properties">
      <xsd:complexType>
        <xsd:sequence>
          <xsd:element name="documentManagement">
            <xsd:complexType>
              <xsd:all>
                <xsd:element ref="ns2:SharedWithUsers" minOccurs="0"/>
                <xsd:element ref="ns2:SharedWithDetails" minOccurs="0"/>
                <xsd:element ref="ns2:TaxKeywordTaxHTField" minOccurs="0"/>
                <xsd:element ref="ns2:TaxCatchAll"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3:MediaServiceOCR" minOccurs="0"/>
                <xsd:element ref="ns3:lcf76f155ced4ddcb4097134ff3c332f"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34055a-9759-4e26-9243-acd22ef1f48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KeywordTaxHTField" ma:index="11" nillable="true" ma:taxonomy="true" ma:internalName="TaxKeywordTaxHTField" ma:taxonomyFieldName="TaxKeyword" ma:displayName="Enterprise Keywords" ma:fieldId="{23f27201-bee3-471e-b2e7-b64fd8b7ca38}" ma:taxonomyMulti="true" ma:sspId="7e30dec3-49cd-4f52-b6b1-090cd1e30194" ma:termSetId="00000000-0000-0000-0000-000000000000" ma:anchorId="00000000-0000-0000-0000-000000000000" ma:open="true" ma:isKeyword="true">
      <xsd:complexType>
        <xsd:sequence>
          <xsd:element ref="pc:Terms" minOccurs="0" maxOccurs="1"/>
        </xsd:sequence>
      </xsd:complexType>
    </xsd:element>
    <xsd:element name="TaxCatchAll" ma:index="12" nillable="true" ma:displayName="Taxonomy Catch All Column" ma:description="" ma:hidden="true" ma:list="{d2b136d6-1ee5-48da-b170-99846e8d2cd1}" ma:internalName="TaxCatchAll" ma:showField="CatchAllData" ma:web="6034055a-9759-4e26-9243-acd22ef1f4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e659e23-7429-4790-896b-b92a863bcc6f"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e30dec3-49cd-4f52-b6b1-090cd1e30194"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6034055a-9759-4e26-9243-acd22ef1f48e">
      <Terms xmlns="http://schemas.microsoft.com/office/infopath/2007/PartnerControls"/>
    </TaxKeywordTaxHTField>
    <TaxCatchAll xmlns="6034055a-9759-4e26-9243-acd22ef1f48e" xsi:nil="true"/>
    <lcf76f155ced4ddcb4097134ff3c332f xmlns="ee659e23-7429-4790-896b-b92a863bcc6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0DA5704-5B15-4FB9-A904-DEF3D7286CCC}"/>
</file>

<file path=customXml/itemProps2.xml><?xml version="1.0" encoding="utf-8"?>
<ds:datastoreItem xmlns:ds="http://schemas.openxmlformats.org/officeDocument/2006/customXml" ds:itemID="{C5A6632A-1393-4A6B-9DC5-631DF190CBA4}"/>
</file>

<file path=customXml/itemProps3.xml><?xml version="1.0" encoding="utf-8"?>
<ds:datastoreItem xmlns:ds="http://schemas.openxmlformats.org/officeDocument/2006/customXml" ds:itemID="{F299D97F-D0A6-47DE-BD53-197F27295B69}"/>
</file>

<file path=docProps/app.xml><?xml version="1.0" encoding="utf-8"?>
<Properties xmlns="http://schemas.openxmlformats.org/officeDocument/2006/extended-properties" xmlns:vt="http://schemas.openxmlformats.org/officeDocument/2006/docPropsVTypes">
  <Template/>
  <TotalTime>3389</TotalTime>
  <Words>1304</Words>
  <Application>Microsoft Office PowerPoint</Application>
  <PresentationFormat>On-screen Show (16:9)</PresentationFormat>
  <Paragraphs>242</Paragraphs>
  <Slides>23</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vt:i4>
      </vt:variant>
    </vt:vector>
  </HeadingPairs>
  <TitlesOfParts>
    <vt:vector size="37" baseType="lpstr">
      <vt:lpstr>Alright Sans Regular</vt:lpstr>
      <vt:lpstr>Arial</vt:lpstr>
      <vt:lpstr>Arial </vt:lpstr>
      <vt:lpstr>Calibri</vt:lpstr>
      <vt:lpstr>Gill Sans</vt:lpstr>
      <vt:lpstr>Gotham</vt:lpstr>
      <vt:lpstr>Gotham Bold</vt:lpstr>
      <vt:lpstr>Helvetica</vt:lpstr>
      <vt:lpstr>Helvetica Light</vt:lpstr>
      <vt:lpstr>Helvetica LT Std</vt:lpstr>
      <vt:lpstr>Helvetica LT Std Black Condensed</vt:lpstr>
      <vt:lpstr>Helvetica LT Std Cond Blk</vt:lpstr>
      <vt:lpstr>Helvetica LT Std Light</vt:lpstr>
      <vt:lpstr>Spartan Template- Widescreen</vt:lpstr>
      <vt:lpstr>Xtreme Car Wash Program </vt:lpstr>
      <vt:lpstr>PowerPoint Presentation</vt:lpstr>
      <vt:lpstr>PowerPoint Presentation</vt:lpstr>
      <vt:lpstr>PowerPoint Presentation</vt:lpstr>
      <vt:lpstr>Why did we go down this path?</vt:lpstr>
      <vt:lpstr>Market overview</vt:lpstr>
      <vt:lpstr>If cars are not getting clean, who do you call?</vt:lpstr>
      <vt:lpstr>What kind of service do you expect from your chemical provider? How often?</vt:lpstr>
      <vt:lpstr>How do you buy your products?</vt:lpstr>
      <vt:lpstr>PowerPoint Presentation</vt:lpstr>
      <vt:lpstr>Types of car washes </vt:lpstr>
      <vt:lpstr>PowerPoint Presentation</vt:lpstr>
      <vt:lpstr>Wash configuration</vt:lpstr>
      <vt:lpstr>PowerPoint Presentation</vt:lpstr>
      <vt:lpstr>PowerPoint Presentation</vt:lpstr>
      <vt:lpstr>Business model  </vt:lpstr>
      <vt:lpstr>Understanding the customer </vt:lpstr>
      <vt:lpstr>Understanding the competitive landscape</vt:lpstr>
      <vt:lpstr>Spartan xtreme vehicle care</vt:lpstr>
      <vt:lpstr> Xtreme Vehicle care</vt:lpstr>
      <vt:lpstr>PowerPoint Presentation</vt:lpstr>
      <vt:lpstr>Value proposition </vt:lpstr>
      <vt:lpstr>Key differentiation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Clement</dc:creator>
  <cp:lastModifiedBy>Josh Belcher</cp:lastModifiedBy>
  <cp:revision>220</cp:revision>
  <cp:lastPrinted>2017-03-16T19:21:17Z</cp:lastPrinted>
  <dcterms:created xsi:type="dcterms:W3CDTF">2016-11-07T21:08:04Z</dcterms:created>
  <dcterms:modified xsi:type="dcterms:W3CDTF">2022-05-11T14:25:34Z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0x01010061F97AA1973DF745B207C4B29DA61FD6</vt:lpwstr>
  </property>
</Properties>
</file>