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Lst>
  <p:notesMasterIdLst>
    <p:notesMasterId r:id="rId20"/>
  </p:notesMasterIdLst>
  <p:handoutMasterIdLst>
    <p:handoutMasterId r:id="rId21"/>
  </p:handoutMasterIdLst>
  <p:sldIdLst>
    <p:sldId id="514" r:id="rId5"/>
    <p:sldId id="497" r:id="rId6"/>
    <p:sldId id="558" r:id="rId7"/>
    <p:sldId id="560" r:id="rId8"/>
    <p:sldId id="552" r:id="rId9"/>
    <p:sldId id="559" r:id="rId10"/>
    <p:sldId id="554" r:id="rId11"/>
    <p:sldId id="561" r:id="rId12"/>
    <p:sldId id="556" r:id="rId13"/>
    <p:sldId id="557" r:id="rId14"/>
    <p:sldId id="564" r:id="rId15"/>
    <p:sldId id="565" r:id="rId16"/>
    <p:sldId id="563" r:id="rId17"/>
    <p:sldId id="562" r:id="rId18"/>
    <p:sldId id="550"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C8"/>
    <a:srgbClr val="773CBD"/>
    <a:srgbClr val="5C2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47B0D-0860-FA15-AF1D-34CC5AAE9C0A}" v="1" dt="2023-11-06T14:08:28.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5" autoAdjust="0"/>
    <p:restoredTop sz="94488"/>
  </p:normalViewPr>
  <p:slideViewPr>
    <p:cSldViewPr snapToGrid="0" snapToObjects="1">
      <p:cViewPr varScale="1">
        <p:scale>
          <a:sx n="134" d="100"/>
          <a:sy n="134" d="100"/>
        </p:scale>
        <p:origin x="132" y="312"/>
      </p:cViewPr>
      <p:guideLst/>
    </p:cSldViewPr>
  </p:slideViewPr>
  <p:notesTextViewPr>
    <p:cViewPr>
      <p:scale>
        <a:sx n="1" d="1"/>
        <a:sy n="1" d="1"/>
      </p:scale>
      <p:origin x="0" y="0"/>
    </p:cViewPr>
  </p:notesTextViewPr>
  <p:sorterViewPr>
    <p:cViewPr>
      <p:scale>
        <a:sx n="140" d="100"/>
        <a:sy n="140" d="100"/>
      </p:scale>
      <p:origin x="0" y="-156"/>
    </p:cViewPr>
  </p:sorterViewPr>
  <p:notesViewPr>
    <p:cSldViewPr snapToGrid="0" snapToObjects="1">
      <p:cViewPr varScale="1">
        <p:scale>
          <a:sx n="70" d="100"/>
          <a:sy n="70" d="100"/>
        </p:scale>
        <p:origin x="195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Kilcorse" userId="S::mkilcorse@spartanchemical.com::a6adbb64-f66f-49c0-a121-e66658da2bc3" providerId="AD" clId="Web-{92B47B0D-0860-FA15-AF1D-34CC5AAE9C0A}"/>
    <pc:docChg chg="sldOrd">
      <pc:chgData name="Mike Kilcorse" userId="S::mkilcorse@spartanchemical.com::a6adbb64-f66f-49c0-a121-e66658da2bc3" providerId="AD" clId="Web-{92B47B0D-0860-FA15-AF1D-34CC5AAE9C0A}" dt="2023-11-06T14:08:28.567" v="0"/>
      <pc:docMkLst>
        <pc:docMk/>
      </pc:docMkLst>
      <pc:sldChg chg="ord">
        <pc:chgData name="Mike Kilcorse" userId="S::mkilcorse@spartanchemical.com::a6adbb64-f66f-49c0-a121-e66658da2bc3" providerId="AD" clId="Web-{92B47B0D-0860-FA15-AF1D-34CC5AAE9C0A}" dt="2023-11-06T14:08:28.567" v="0"/>
        <pc:sldMkLst>
          <pc:docMk/>
          <pc:sldMk cId="3291092115" sldId="5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FBA5A-6BB8-B642-8375-015937F01853}" type="datetimeFigureOut">
              <a:rPr lang="en-US" smtClean="0"/>
              <a:t>11/6/2023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D5445D-DEE9-A442-81E4-67E01F7E9166}" type="slidenum">
              <a:rPr lang="en-US" smtClean="0"/>
              <a:t>‹#›</a:t>
            </a:fld>
            <a:endParaRPr lang="en-US"/>
          </a:p>
        </p:txBody>
      </p:sp>
    </p:spTree>
    <p:extLst>
      <p:ext uri="{BB962C8B-B14F-4D97-AF65-F5344CB8AC3E}">
        <p14:creationId xmlns:p14="http://schemas.microsoft.com/office/powerpoint/2010/main" val="1629315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B3DD3-0033-7240-B522-562320F5F70D}"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DA965-7E39-7340-AB37-AEA05DEE5DC7}" type="slidenum">
              <a:rPr lang="en-US" smtClean="0"/>
              <a:t>‹#›</a:t>
            </a:fld>
            <a:endParaRPr lang="en-US"/>
          </a:p>
        </p:txBody>
      </p:sp>
    </p:spTree>
    <p:extLst>
      <p:ext uri="{BB962C8B-B14F-4D97-AF65-F5344CB8AC3E}">
        <p14:creationId xmlns:p14="http://schemas.microsoft.com/office/powerpoint/2010/main" val="1488051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77CCAE6-FC25-411C-B2AE-B8C77F097A3F}" type="slidenum">
              <a:rPr lang="en-US" smtClean="0">
                <a:latin typeface="Arial" charset="0"/>
              </a:rPr>
              <a:pPr/>
              <a:t>2</a:t>
            </a:fld>
            <a:endParaRPr lang="en-US">
              <a:latin typeface="Arial" charset="0"/>
            </a:endParaRPr>
          </a:p>
        </p:txBody>
      </p:sp>
      <p:sp>
        <p:nvSpPr>
          <p:cNvPr id="71683" name="Rectangle 2"/>
          <p:cNvSpPr>
            <a:spLocks noGrp="1" noChangeArrowheads="1"/>
          </p:cNvSpPr>
          <p:nvPr>
            <p:ph type="body" idx="1"/>
          </p:nvPr>
        </p:nvSpPr>
        <p:spPr>
          <a:noFill/>
          <a:ln/>
        </p:spPr>
        <p:txBody>
          <a:bodyPr/>
          <a:lstStyle/>
          <a:p>
            <a:pPr eaLnBrk="1" hangingPunct="1"/>
            <a:r>
              <a:rPr lang="en-US">
                <a:latin typeface="Arial" charset="0"/>
              </a:rPr>
              <a:t>When putting together our products and programs, we considered three points….</a:t>
            </a:r>
          </a:p>
          <a:p>
            <a:pPr eaLnBrk="1" hangingPunct="1"/>
            <a:endParaRPr lang="en-US">
              <a:latin typeface="Arial" charset="0"/>
            </a:endParaRPr>
          </a:p>
          <a:p>
            <a:pPr eaLnBrk="1" hangingPunct="1"/>
            <a:r>
              <a:rPr lang="en-US">
                <a:latin typeface="Arial" charset="0"/>
              </a:rPr>
              <a:t>Environmental Impact</a:t>
            </a:r>
          </a:p>
          <a:p>
            <a:pPr eaLnBrk="1" hangingPunct="1"/>
            <a:endParaRPr lang="en-US">
              <a:latin typeface="Arial" charset="0"/>
            </a:endParaRPr>
          </a:p>
          <a:p>
            <a:pPr eaLnBrk="1" hangingPunct="1"/>
            <a:r>
              <a:rPr lang="en-US">
                <a:latin typeface="Arial" charset="0"/>
              </a:rPr>
              <a:t>Worker Safety</a:t>
            </a:r>
          </a:p>
          <a:p>
            <a:pPr eaLnBrk="1" hangingPunct="1"/>
            <a:endParaRPr lang="en-US">
              <a:latin typeface="Arial" charset="0"/>
            </a:endParaRPr>
          </a:p>
          <a:p>
            <a:pPr eaLnBrk="1" hangingPunct="1"/>
            <a:r>
              <a:rPr lang="en-US">
                <a:latin typeface="Arial" charset="0"/>
              </a:rPr>
              <a:t>Product Performance</a:t>
            </a:r>
          </a:p>
        </p:txBody>
      </p:sp>
    </p:spTree>
    <p:extLst>
      <p:ext uri="{BB962C8B-B14F-4D97-AF65-F5344CB8AC3E}">
        <p14:creationId xmlns:p14="http://schemas.microsoft.com/office/powerpoint/2010/main" val="13347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77CCAE6-FC25-411C-B2AE-B8C77F097A3F}" type="slidenum">
              <a:rPr lang="en-US" smtClean="0">
                <a:latin typeface="Arial" charset="0"/>
              </a:rPr>
              <a:pPr/>
              <a:t>5</a:t>
            </a:fld>
            <a:endParaRPr lang="en-US">
              <a:latin typeface="Arial" charset="0"/>
            </a:endParaRPr>
          </a:p>
        </p:txBody>
      </p:sp>
      <p:sp>
        <p:nvSpPr>
          <p:cNvPr id="71683" name="Rectangle 2"/>
          <p:cNvSpPr>
            <a:spLocks noGrp="1" noChangeArrowheads="1"/>
          </p:cNvSpPr>
          <p:nvPr>
            <p:ph type="body" idx="1"/>
          </p:nvPr>
        </p:nvSpPr>
        <p:spPr>
          <a:noFill/>
          <a:ln/>
        </p:spPr>
        <p:txBody>
          <a:bodyPr/>
          <a:lstStyle/>
          <a:p>
            <a:pPr eaLnBrk="1" hangingPunct="1"/>
            <a:r>
              <a:rPr lang="en-US" dirty="0">
                <a:latin typeface="Arial" charset="0"/>
              </a:rPr>
              <a:t>Another way to think of it is when putting together our products and programs, we considered these three points….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Arial" charset="0"/>
              </a:rPr>
              <a:t>Product Performance</a:t>
            </a:r>
          </a:p>
          <a:p>
            <a:pPr marL="171450" indent="-171450" eaLnBrk="1" hangingPunct="1">
              <a:buFont typeface="Arial" panose="020B0604020202020204" pitchFamily="34" charset="0"/>
              <a:buChar char="•"/>
            </a:pPr>
            <a:r>
              <a:rPr lang="en-US" dirty="0">
                <a:latin typeface="Arial" charset="0"/>
              </a:rPr>
              <a:t>Worker Safety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Arial" charset="0"/>
              </a:rPr>
              <a:t>Environmental Impact</a:t>
            </a:r>
          </a:p>
          <a:p>
            <a:pPr marL="0" indent="0" eaLnBrk="1" hangingPunct="1">
              <a:buFont typeface="Arial" panose="020B0604020202020204" pitchFamily="34" charset="0"/>
              <a:buNone/>
            </a:pPr>
            <a:endParaRPr lang="en-US" dirty="0">
              <a:latin typeface="Arial" charset="0"/>
            </a:endParaRPr>
          </a:p>
        </p:txBody>
      </p:sp>
    </p:spTree>
    <p:extLst>
      <p:ext uri="{BB962C8B-B14F-4D97-AF65-F5344CB8AC3E}">
        <p14:creationId xmlns:p14="http://schemas.microsoft.com/office/powerpoint/2010/main" val="323418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0306DB7-1500-4A0C-B48F-7B14D694AA0F}" type="slidenum">
              <a:rPr lang="en-US" smtClean="0"/>
              <a:pPr>
                <a:defRPr/>
              </a:pPr>
              <a:t>9</a:t>
            </a:fld>
            <a:endParaRPr lang="en-US"/>
          </a:p>
        </p:txBody>
      </p:sp>
    </p:spTree>
    <p:extLst>
      <p:ext uri="{BB962C8B-B14F-4D97-AF65-F5344CB8AC3E}">
        <p14:creationId xmlns:p14="http://schemas.microsoft.com/office/powerpoint/2010/main" val="14720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Additionally WHATs In It For YOU in sales dollars:  A case of COG HDQC2 makes 135.27 gallons and sells for $56.55.  A case of </a:t>
            </a:r>
            <a:r>
              <a:rPr lang="en-US" dirty="0" err="1"/>
              <a:t>Hepacide</a:t>
            </a:r>
            <a:r>
              <a:rPr lang="en-US" dirty="0"/>
              <a:t> </a:t>
            </a:r>
            <a:r>
              <a:rPr lang="en-US" dirty="0" err="1"/>
              <a:t>Quat</a:t>
            </a:r>
            <a:r>
              <a:rPr lang="en-US" dirty="0"/>
              <a:t> II represents 3 gallons and sells for $33.55.  You would use 45.09 cases to get the same user prepared volume and would have $1512.77 in sales.  That is a difference of $1456.22.   keep in mind an OSHA citation or one injury is going to cost the employer more than the difference in the sales cost.      </a:t>
            </a:r>
          </a:p>
          <a:p>
            <a:endParaRPr lang="en-US" dirty="0"/>
          </a:p>
        </p:txBody>
      </p:sp>
      <p:sp>
        <p:nvSpPr>
          <p:cNvPr id="4" name="Slide Number Placeholder 3"/>
          <p:cNvSpPr>
            <a:spLocks noGrp="1"/>
          </p:cNvSpPr>
          <p:nvPr>
            <p:ph type="sldNum" sz="quarter" idx="5"/>
          </p:nvPr>
        </p:nvSpPr>
        <p:spPr/>
        <p:txBody>
          <a:bodyPr/>
          <a:lstStyle/>
          <a:p>
            <a:pPr>
              <a:defRPr/>
            </a:pPr>
            <a:fld id="{00306DB7-1500-4A0C-B48F-7B14D694AA0F}" type="slidenum">
              <a:rPr lang="en-US" smtClean="0"/>
              <a:pPr>
                <a:defRPr/>
              </a:pPr>
              <a:t>10</a:t>
            </a:fld>
            <a:endParaRPr lang="en-US"/>
          </a:p>
        </p:txBody>
      </p:sp>
    </p:spTree>
    <p:extLst>
      <p:ext uri="{BB962C8B-B14F-4D97-AF65-F5344CB8AC3E}">
        <p14:creationId xmlns:p14="http://schemas.microsoft.com/office/powerpoint/2010/main" val="39285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Internal">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72921" y="2258904"/>
            <a:ext cx="7772400" cy="723502"/>
          </a:xfrm>
        </p:spPr>
        <p:txBody>
          <a:bodyPr anchor="ctr" anchorCtr="0">
            <a:normAutofit/>
          </a:bodyPr>
          <a:lstStyle>
            <a:lvl1pPr algn="ctr">
              <a:defRPr sz="3750" b="0" i="0" cap="all" baseline="0">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3" name="Subtitle 2"/>
          <p:cNvSpPr>
            <a:spLocks noGrp="1"/>
          </p:cNvSpPr>
          <p:nvPr>
            <p:ph type="subTitle" idx="1" hasCustomPrompt="1"/>
          </p:nvPr>
        </p:nvSpPr>
        <p:spPr>
          <a:xfrm>
            <a:off x="1130121" y="2888321"/>
            <a:ext cx="6858000" cy="390959"/>
          </a:xfrm>
        </p:spPr>
        <p:txBody>
          <a:bodyPr anchor="ctr" anchorCtr="0">
            <a:normAutofit/>
          </a:bodyPr>
          <a:lstStyle>
            <a:lvl1pPr marL="0" indent="0" algn="ctr">
              <a:spcBef>
                <a:spcPts val="750"/>
              </a:spcBef>
              <a:buNone/>
              <a:defRPr sz="1350" b="0" i="0" cap="none" baseline="0">
                <a:solidFill>
                  <a:schemeClr val="tx1"/>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8" name="Straight Connector 7"/>
          <p:cNvCxnSpPr/>
          <p:nvPr/>
        </p:nvCxnSpPr>
        <p:spPr>
          <a:xfrm>
            <a:off x="1130121" y="3376295"/>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859" y="1461971"/>
            <a:ext cx="699918" cy="699918"/>
          </a:xfrm>
          <a:prstGeom prst="rect">
            <a:avLst/>
          </a:prstGeom>
        </p:spPr>
      </p:pic>
      <p:cxnSp>
        <p:nvCxnSpPr>
          <p:cNvPr id="10" name="Straight Connector 9"/>
          <p:cNvCxnSpPr/>
          <p:nvPr userDrawn="1"/>
        </p:nvCxnSpPr>
        <p:spPr>
          <a:xfrm>
            <a:off x="1130121" y="3376295"/>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5388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03070"/>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Tree>
    <p:extLst>
      <p:ext uri="{BB962C8B-B14F-4D97-AF65-F5344CB8AC3E}">
        <p14:creationId xmlns:p14="http://schemas.microsoft.com/office/powerpoint/2010/main" val="192156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7"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Tree>
    <p:extLst>
      <p:ext uri="{BB962C8B-B14F-4D97-AF65-F5344CB8AC3E}">
        <p14:creationId xmlns:p14="http://schemas.microsoft.com/office/powerpoint/2010/main" val="51349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64652" y="-605828"/>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9" name="TextBox 8"/>
          <p:cNvSpPr txBox="1"/>
          <p:nvPr/>
        </p:nvSpPr>
        <p:spPr>
          <a:xfrm>
            <a:off x="6986822" y="2800551"/>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10" name="Text Placeholder 7"/>
          <p:cNvSpPr>
            <a:spLocks noGrp="1"/>
          </p:cNvSpPr>
          <p:nvPr>
            <p:ph type="body" sz="quarter" idx="14" hasCustomPrompt="1"/>
          </p:nvPr>
        </p:nvSpPr>
        <p:spPr>
          <a:xfrm>
            <a:off x="457344" y="4320540"/>
            <a:ext cx="5890940" cy="585517"/>
          </a:xfrm>
        </p:spPr>
        <p:txBody>
          <a:bodyPr anchor="b" anchorCtr="0">
            <a:normAutofit/>
          </a:bodyPr>
          <a:lstStyle>
            <a:lvl1pPr marL="112712" indent="0">
              <a:buNone/>
              <a:defRPr sz="12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
        <p:nvSpPr>
          <p:cNvPr id="11" name="Title 1"/>
          <p:cNvSpPr>
            <a:spLocks noGrp="1"/>
          </p:cNvSpPr>
          <p:nvPr>
            <p:ph type="ctrTitle" hasCustomPrompt="1"/>
          </p:nvPr>
        </p:nvSpPr>
        <p:spPr>
          <a:xfrm>
            <a:off x="685800" y="858982"/>
            <a:ext cx="7772400" cy="3461558"/>
          </a:xfrm>
          <a:noFill/>
          <a:ln w="63500">
            <a:noFill/>
          </a:ln>
        </p:spPr>
        <p:txBody>
          <a:bodyPr anchor="ctr" anchorCtr="1">
            <a:normAutofit/>
          </a:bodyPr>
          <a:lstStyle>
            <a:lvl1pPr algn="ctr">
              <a:defRPr sz="3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Tree>
    <p:extLst>
      <p:ext uri="{BB962C8B-B14F-4D97-AF65-F5344CB8AC3E}">
        <p14:creationId xmlns:p14="http://schemas.microsoft.com/office/powerpoint/2010/main" val="3922343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858982"/>
            <a:ext cx="7772400" cy="3461558"/>
          </a:xfrm>
          <a:ln w="63500">
            <a:solidFill>
              <a:schemeClr val="tx1"/>
            </a:solidFill>
          </a:ln>
        </p:spPr>
        <p:txBody>
          <a:bodyPr anchor="ctr" anchorCtr="1">
            <a:normAutofit/>
          </a:bodyPr>
          <a:lstStyle>
            <a:lvl1pPr algn="ctr">
              <a:defRPr sz="3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
        <p:nvSpPr>
          <p:cNvPr id="3" name="Text Placeholder 7"/>
          <p:cNvSpPr>
            <a:spLocks noGrp="1"/>
          </p:cNvSpPr>
          <p:nvPr>
            <p:ph type="body" sz="quarter" idx="14" hasCustomPrompt="1"/>
          </p:nvPr>
        </p:nvSpPr>
        <p:spPr>
          <a:xfrm>
            <a:off x="457344" y="4320540"/>
            <a:ext cx="5890940" cy="585517"/>
          </a:xfrm>
        </p:spPr>
        <p:txBody>
          <a:bodyPr anchor="b" anchorCtr="0">
            <a:normAutofit/>
          </a:bodyPr>
          <a:lstStyle>
            <a:lvl1pPr marL="112712" indent="0">
              <a:buNone/>
              <a:defRPr sz="12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Tree>
    <p:extLst>
      <p:ext uri="{BB962C8B-B14F-4D97-AF65-F5344CB8AC3E}">
        <p14:creationId xmlns:p14="http://schemas.microsoft.com/office/powerpoint/2010/main" val="3936704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Media">
    <p:spTree>
      <p:nvGrpSpPr>
        <p:cNvPr id="1" name=""/>
        <p:cNvGrpSpPr/>
        <p:nvPr/>
      </p:nvGrpSpPr>
      <p:grpSpPr>
        <a:xfrm>
          <a:off x="0" y="0"/>
          <a:ext cx="0" cy="0"/>
          <a:chOff x="0" y="0"/>
          <a:chExt cx="0" cy="0"/>
        </a:xfrm>
      </p:grpSpPr>
      <p:sp>
        <p:nvSpPr>
          <p:cNvPr id="4" name="Content Placeholder 2"/>
          <p:cNvSpPr>
            <a:spLocks noGrp="1"/>
          </p:cNvSpPr>
          <p:nvPr>
            <p:ph sz="quarter" idx="14" hasCustomPrompt="1"/>
          </p:nvPr>
        </p:nvSpPr>
        <p:spPr>
          <a:xfrm>
            <a:off x="0" y="0"/>
            <a:ext cx="9144000" cy="5143500"/>
          </a:xfrm>
        </p:spPr>
        <p:txBody>
          <a:bodyPr anchor="ctr" anchorCtr="0"/>
          <a:lstStyle>
            <a:lvl1pPr marL="112712" indent="0" algn="ctr">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2032621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Media- Color Border">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marL="112712"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17279083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Media- Dark Boarder">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marL="112712"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91665075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Stylin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42915"/>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Chart </a:t>
            </a:r>
            <a:r>
              <a:rPr lang="en-US" dirty="0" err="1"/>
              <a:t>syling</a:t>
            </a:r>
            <a:endParaRPr lang="en-US" dirty="0"/>
          </a:p>
        </p:txBody>
      </p:sp>
      <p:sp>
        <p:nvSpPr>
          <p:cNvPr id="2" name="Title 1"/>
          <p:cNvSpPr>
            <a:spLocks noGrp="1"/>
          </p:cNvSpPr>
          <p:nvPr>
            <p:ph type="title" hasCustomPrompt="1"/>
          </p:nvPr>
        </p:nvSpPr>
        <p:spPr>
          <a:xfrm>
            <a:off x="984340" y="618283"/>
            <a:ext cx="7886700" cy="659783"/>
          </a:xfrm>
        </p:spPr>
        <p:txBody>
          <a:bodyPr anchor="t" anchorCtr="0">
            <a:normAutofit/>
          </a:bodyPr>
          <a:lstStyle>
            <a:lvl1pPr>
              <a:defRPr sz="2250" b="0" i="0" cap="all" baseline="0">
                <a:solidFill>
                  <a:schemeClr val="accent3"/>
                </a:solidFill>
                <a:latin typeface="Gotham Bold" charset="0"/>
                <a:ea typeface="Gotham Bold" charset="0"/>
                <a:cs typeface="Gotham Bold" charset="0"/>
              </a:defRPr>
            </a:lvl1pPr>
          </a:lstStyle>
          <a:p>
            <a:r>
              <a:rPr lang="en-US" dirty="0"/>
              <a:t>Copy/paste chart from </a:t>
            </a:r>
            <a:br>
              <a:rPr lang="en-US" dirty="0"/>
            </a:br>
            <a:r>
              <a:rPr lang="en-US" dirty="0"/>
              <a:t>master slides</a:t>
            </a:r>
          </a:p>
        </p:txBody>
      </p:sp>
      <p:graphicFrame>
        <p:nvGraphicFramePr>
          <p:cNvPr id="14" name="Content Placeholder 7"/>
          <p:cNvGraphicFramePr>
            <a:graphicFrameLocks/>
          </p:cNvGraphicFramePr>
          <p:nvPr>
            <p:extLst>
              <p:ext uri="{D42A27DB-BD31-4B8C-83A1-F6EECF244321}">
                <p14:modId xmlns:p14="http://schemas.microsoft.com/office/powerpoint/2010/main" val="2291159458"/>
              </p:ext>
            </p:extLst>
          </p:nvPr>
        </p:nvGraphicFramePr>
        <p:xfrm>
          <a:off x="1092547" y="1634778"/>
          <a:ext cx="7011326" cy="2155020"/>
        </p:xfrm>
        <a:graphic>
          <a:graphicData uri="http://schemas.openxmlformats.org/drawingml/2006/table">
            <a:tbl>
              <a:tblPr firstRow="1" bandRow="1">
                <a:tableStyleId>{F2DE63D5-997A-4646-A377-4702673A728D}</a:tableStyleId>
              </a:tblPr>
              <a:tblGrid>
                <a:gridCol w="1506176">
                  <a:extLst>
                    <a:ext uri="{9D8B030D-6E8A-4147-A177-3AD203B41FA5}">
                      <a16:colId xmlns:a16="http://schemas.microsoft.com/office/drawing/2014/main" val="20000"/>
                    </a:ext>
                  </a:extLst>
                </a:gridCol>
                <a:gridCol w="1676521">
                  <a:extLst>
                    <a:ext uri="{9D8B030D-6E8A-4147-A177-3AD203B41FA5}">
                      <a16:colId xmlns:a16="http://schemas.microsoft.com/office/drawing/2014/main" val="20001"/>
                    </a:ext>
                  </a:extLst>
                </a:gridCol>
                <a:gridCol w="1249735">
                  <a:extLst>
                    <a:ext uri="{9D8B030D-6E8A-4147-A177-3AD203B41FA5}">
                      <a16:colId xmlns:a16="http://schemas.microsoft.com/office/drawing/2014/main" val="20002"/>
                    </a:ext>
                  </a:extLst>
                </a:gridCol>
                <a:gridCol w="828475">
                  <a:extLst>
                    <a:ext uri="{9D8B030D-6E8A-4147-A177-3AD203B41FA5}">
                      <a16:colId xmlns:a16="http://schemas.microsoft.com/office/drawing/2014/main" val="20003"/>
                    </a:ext>
                  </a:extLst>
                </a:gridCol>
                <a:gridCol w="1750419">
                  <a:extLst>
                    <a:ext uri="{9D8B030D-6E8A-4147-A177-3AD203B41FA5}">
                      <a16:colId xmlns:a16="http://schemas.microsoft.com/office/drawing/2014/main" val="20004"/>
                    </a:ext>
                  </a:extLst>
                </a:gridCol>
              </a:tblGrid>
              <a:tr h="364584">
                <a:tc>
                  <a:txBody>
                    <a:bodyPr/>
                    <a:lstStyle/>
                    <a:p>
                      <a:r>
                        <a:rPr lang="en-US" sz="1000" b="0" i="0" dirty="0">
                          <a:latin typeface="Gotham Bold" panose="02000803030000020004" pitchFamily="2" charset="0"/>
                          <a:ea typeface="Helvetica" charset="0"/>
                          <a:cs typeface="Helvetica" charset="0"/>
                        </a:rPr>
                        <a:t>PART</a:t>
                      </a:r>
                      <a:r>
                        <a:rPr lang="en-US" sz="1000" b="0" i="0" baseline="0" dirty="0">
                          <a:latin typeface="Gotham Bold" panose="02000803030000020004" pitchFamily="2" charset="0"/>
                          <a:ea typeface="Helvetica" charset="0"/>
                          <a:cs typeface="Helvetica" charset="0"/>
                        </a:rPr>
                        <a:t> CODE</a:t>
                      </a:r>
                      <a:endParaRPr lang="en-US" sz="1000" b="0" i="0" dirty="0">
                        <a:latin typeface="Gotham Bold" panose="02000803030000020004" pitchFamily="2"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DESCRIPTION</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PRICE</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POINTS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STATUS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56463">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(Mass)</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364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 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Tree>
    <p:extLst>
      <p:ext uri="{BB962C8B-B14F-4D97-AF65-F5344CB8AC3E}">
        <p14:creationId xmlns:p14="http://schemas.microsoft.com/office/powerpoint/2010/main" val="1516355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5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External">
    <p:bg>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303020"/>
            <a:ext cx="9144000" cy="2566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sp>
        <p:nvSpPr>
          <p:cNvPr id="6" name="Picture Placeholder 5"/>
          <p:cNvSpPr>
            <a:spLocks noGrp="1"/>
          </p:cNvSpPr>
          <p:nvPr>
            <p:ph type="pic" sz="quarter" idx="10" hasCustomPrompt="1"/>
          </p:nvPr>
        </p:nvSpPr>
        <p:spPr>
          <a:xfrm>
            <a:off x="3347859" y="1303338"/>
            <a:ext cx="2422525" cy="852487"/>
          </a:xfrm>
        </p:spPr>
        <p:txBody>
          <a:bodyPr anchor="ctr" anchorCtr="0"/>
          <a:lstStyle>
            <a:lvl1pPr marL="112712" indent="0" algn="ctr">
              <a:buNone/>
              <a:defRPr/>
            </a:lvl1pPr>
          </a:lstStyle>
          <a:p>
            <a:r>
              <a:rPr lang="en-US" dirty="0"/>
              <a:t>Insert Logo</a:t>
            </a:r>
          </a:p>
        </p:txBody>
      </p:sp>
      <p:sp>
        <p:nvSpPr>
          <p:cNvPr id="17" name="Title 1"/>
          <p:cNvSpPr>
            <a:spLocks noGrp="1"/>
          </p:cNvSpPr>
          <p:nvPr>
            <p:ph type="ctrTitle" hasCustomPrompt="1"/>
          </p:nvPr>
        </p:nvSpPr>
        <p:spPr>
          <a:xfrm>
            <a:off x="672921" y="2091856"/>
            <a:ext cx="7772400" cy="723502"/>
          </a:xfrm>
        </p:spPr>
        <p:txBody>
          <a:bodyPr anchor="ctr" anchorCtr="0">
            <a:normAutofit/>
          </a:bodyPr>
          <a:lstStyle>
            <a:lvl1pPr algn="ctr">
              <a:defRPr sz="3750" b="0" i="0" cap="all" baseline="0">
                <a:solidFill>
                  <a:srgbClr val="0074C8"/>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18" name="Subtitle 2"/>
          <p:cNvSpPr>
            <a:spLocks noGrp="1"/>
          </p:cNvSpPr>
          <p:nvPr>
            <p:ph type="subTitle" idx="1" hasCustomPrompt="1"/>
          </p:nvPr>
        </p:nvSpPr>
        <p:spPr>
          <a:xfrm>
            <a:off x="1130121" y="2721273"/>
            <a:ext cx="6858000" cy="390959"/>
          </a:xfrm>
        </p:spPr>
        <p:txBody>
          <a:bodyPr anchor="ctr" anchorCtr="0">
            <a:normAutofit/>
          </a:bodyPr>
          <a:lstStyle>
            <a:lvl1pPr marL="0" indent="0" algn="ctr">
              <a:spcBef>
                <a:spcPts val="750"/>
              </a:spcBef>
              <a:buNone/>
              <a:defRPr sz="1350" b="0" i="0" cap="none" baseline="0">
                <a:solidFill>
                  <a:srgbClr val="0074C8"/>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19" name="Straight Connector 18"/>
          <p:cNvCxnSpPr/>
          <p:nvPr userDrawn="1"/>
        </p:nvCxnSpPr>
        <p:spPr>
          <a:xfrm>
            <a:off x="1130121" y="3297167"/>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Date Placeholder 3"/>
          <p:cNvSpPr txBox="1">
            <a:spLocks/>
          </p:cNvSpPr>
          <p:nvPr userDrawn="1"/>
        </p:nvSpPr>
        <p:spPr>
          <a:xfrm>
            <a:off x="1130121" y="3446148"/>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latin typeface="Helvetica LT Std Light" charset="0"/>
                <a:ea typeface="Helvetica LT Std Light" charset="0"/>
                <a:cs typeface="Helvetica LT Std Light" charset="0"/>
              </a:rPr>
              <a:pPr/>
              <a:t>11/6/2023</a:t>
            </a:fld>
            <a:endParaRPr lang="en-US" sz="900" b="0" i="0" dirty="0">
              <a:latin typeface="Helvetica LT Std Light" charset="0"/>
              <a:ea typeface="Helvetica LT Std Light" charset="0"/>
              <a:cs typeface="Helvetica LT Std Light" charset="0"/>
            </a:endParaRPr>
          </a:p>
        </p:txBody>
      </p:sp>
      <p:cxnSp>
        <p:nvCxnSpPr>
          <p:cNvPr id="22" name="Straight Connector 21"/>
          <p:cNvCxnSpPr/>
          <p:nvPr userDrawn="1"/>
        </p:nvCxnSpPr>
        <p:spPr>
          <a:xfrm>
            <a:off x="1130121" y="3209247"/>
            <a:ext cx="6858000" cy="0"/>
          </a:xfrm>
          <a:prstGeom prst="line">
            <a:avLst/>
          </a:prstGeom>
          <a:ln>
            <a:solidFill>
              <a:srgbClr val="0074C8"/>
            </a:solidFill>
          </a:ln>
        </p:spPr>
        <p:style>
          <a:lnRef idx="1">
            <a:schemeClr val="accent1"/>
          </a:lnRef>
          <a:fillRef idx="0">
            <a:schemeClr val="accent1"/>
          </a:fillRef>
          <a:effectRef idx="0">
            <a:schemeClr val="accent1"/>
          </a:effectRef>
          <a:fontRef idx="minor">
            <a:schemeClr val="tx1"/>
          </a:fontRef>
        </p:style>
      </p:cxnSp>
      <p:sp>
        <p:nvSpPr>
          <p:cNvPr id="23" name="Date Placeholder 3"/>
          <p:cNvSpPr txBox="1">
            <a:spLocks/>
          </p:cNvSpPr>
          <p:nvPr userDrawn="1"/>
        </p:nvSpPr>
        <p:spPr>
          <a:xfrm>
            <a:off x="0" y="3380806"/>
            <a:ext cx="9143999" cy="251266"/>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solidFill>
                  <a:srgbClr val="0074C8"/>
                </a:solidFill>
                <a:latin typeface="Helvetica LT Std Light" charset="0"/>
                <a:ea typeface="Helvetica LT Std Light" charset="0"/>
                <a:cs typeface="Helvetica LT Std Light" charset="0"/>
              </a:rPr>
              <a:pPr/>
              <a:t>11/6/2023</a:t>
            </a:fld>
            <a:endParaRPr lang="en-US" sz="900" b="0" i="0" dirty="0">
              <a:solidFill>
                <a:srgbClr val="0074C8"/>
              </a:solidFill>
              <a:latin typeface="Helvetica LT Std Light" charset="0"/>
              <a:ea typeface="Helvetica LT Std Light" charset="0"/>
              <a:cs typeface="Helvetica LT Std Light" charset="0"/>
            </a:endParaRPr>
          </a:p>
        </p:txBody>
      </p:sp>
    </p:spTree>
    <p:extLst>
      <p:ext uri="{BB962C8B-B14F-4D97-AF65-F5344CB8AC3E}">
        <p14:creationId xmlns:p14="http://schemas.microsoft.com/office/powerpoint/2010/main" val="4190907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Overview">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2" hasCustomPrompt="1"/>
          </p:nvPr>
        </p:nvSpPr>
        <p:spPr>
          <a:xfrm>
            <a:off x="535577" y="457200"/>
            <a:ext cx="8087723" cy="4208112"/>
          </a:xfrm>
        </p:spPr>
        <p:txBody>
          <a:bodyPr lIns="91440" anchor="ctr" anchorCtr="0"/>
          <a:lstStyle>
            <a:lvl1pPr marL="0" indent="0">
              <a:buNone/>
              <a:tabLst/>
              <a:defRPr sz="1500" b="0" i="0" cap="none" baseline="0">
                <a:solidFill>
                  <a:schemeClr val="bg1"/>
                </a:solidFill>
                <a:latin typeface="Helvetica LT Std Light" charset="0"/>
                <a:ea typeface="Helvetica LT Std Light" charset="0"/>
                <a:cs typeface="Helvetica LT Std Light" charset="0"/>
              </a:defRPr>
            </a:lvl1pPr>
            <a:lvl2pPr marL="0" marR="0" indent="0" algn="l" defTabSz="685783" rtl="0" eaLnBrk="1" fontAlgn="auto" latinLnBrk="0" hangingPunct="1">
              <a:lnSpc>
                <a:spcPct val="90000"/>
              </a:lnSpc>
              <a:spcBef>
                <a:spcPts val="375"/>
              </a:spcBef>
              <a:spcAft>
                <a:spcPts val="1500"/>
              </a:spcAft>
              <a:buClrTx/>
              <a:buSzTx/>
              <a:buFont typeface="Arial" panose="020B0604020202020204" pitchFamily="34" charset="0"/>
              <a:buNone/>
              <a:tabLst/>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2pPr>
            <a:lvl3pPr marL="0" indent="0">
              <a:spcBef>
                <a:spcPts val="750"/>
              </a:spcBef>
              <a:spcAft>
                <a:spcPts val="0"/>
              </a:spcAft>
              <a:buFontTx/>
              <a:buNone/>
              <a:tabLst/>
              <a:defRPr sz="1500" b="0" i="0" cap="none" spc="0" baseline="0">
                <a:solidFill>
                  <a:schemeClr val="tx2">
                    <a:lumMod val="40000"/>
                    <a:lumOff val="60000"/>
                  </a:schemeClr>
                </a:solidFill>
                <a:latin typeface="Helvetica LT Std Light" charset="0"/>
                <a:ea typeface="Helvetica LT Std Light" charset="0"/>
                <a:cs typeface="Helvetica LT Std Light" charset="0"/>
              </a:defRPr>
            </a:lvl3pPr>
            <a:lvl4pPr marL="0" indent="0">
              <a:spcBef>
                <a:spcPts val="375"/>
              </a:spcBef>
              <a:spcAft>
                <a:spcPts val="1500"/>
              </a:spcAft>
              <a:buNone/>
              <a:tabLst/>
              <a:defRPr sz="4875" b="0" i="0" cap="all" spc="0" baseline="0">
                <a:solidFill>
                  <a:schemeClr val="tx2">
                    <a:lumMod val="40000"/>
                    <a:lumOff val="6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4pPr>
          </a:lstStyle>
          <a:p>
            <a:pPr lvl="0"/>
            <a:r>
              <a:rPr lang="en-US" dirty="0"/>
              <a:t>Section 1:</a:t>
            </a:r>
          </a:p>
          <a:p>
            <a:pPr lvl="1"/>
            <a:r>
              <a:rPr lang="en-US" dirty="0"/>
              <a:t>First level </a:t>
            </a:r>
          </a:p>
          <a:p>
            <a:pPr lvl="2"/>
            <a:r>
              <a:rPr lang="en-US" dirty="0"/>
              <a:t>Section 2:</a:t>
            </a:r>
          </a:p>
          <a:p>
            <a:pPr lvl="3"/>
            <a:r>
              <a:rPr lang="en-US" dirty="0"/>
              <a:t>Second level</a:t>
            </a:r>
          </a:p>
        </p:txBody>
      </p:sp>
    </p:spTree>
    <p:extLst>
      <p:ext uri="{BB962C8B-B14F-4D97-AF65-F5344CB8AC3E}">
        <p14:creationId xmlns:p14="http://schemas.microsoft.com/office/powerpoint/2010/main" val="174582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528659" y="4134119"/>
            <a:ext cx="8090689" cy="826821"/>
          </a:xfrm>
        </p:spPr>
        <p:txBody>
          <a:bodyPr lIns="91440" anchor="b" anchorCtr="0">
            <a:noAutofit/>
          </a:bodyPr>
          <a:lstStyle>
            <a:lvl1pPr>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title</a:t>
            </a:r>
          </a:p>
        </p:txBody>
      </p:sp>
      <p:sp>
        <p:nvSpPr>
          <p:cNvPr id="4" name="Text Placeholder 3"/>
          <p:cNvSpPr>
            <a:spLocks noGrp="1"/>
          </p:cNvSpPr>
          <p:nvPr>
            <p:ph type="body" sz="quarter" idx="10" hasCustomPrompt="1"/>
          </p:nvPr>
        </p:nvSpPr>
        <p:spPr>
          <a:xfrm>
            <a:off x="528654" y="3934681"/>
            <a:ext cx="8090693" cy="269570"/>
          </a:xfrm>
        </p:spPr>
        <p:txBody>
          <a:bodyPr lIns="91440" rIns="91440">
            <a:noAutofit/>
          </a:bodyPr>
          <a:lstStyle>
            <a:lvl1pPr marL="0" indent="0">
              <a:buNone/>
              <a:defRPr b="0" i="0" baseline="0">
                <a:solidFill>
                  <a:schemeClr val="bg1"/>
                </a:solidFill>
                <a:latin typeface="Helvetica LT Std Light" charset="0"/>
                <a:ea typeface="Helvetica LT Std Light" charset="0"/>
                <a:cs typeface="Helvetica LT Std Light" charset="0"/>
              </a:defRPr>
            </a:lvl1pPr>
          </a:lstStyle>
          <a:p>
            <a:pPr lvl="0"/>
            <a:r>
              <a:rPr lang="en-US" dirty="0"/>
              <a:t>Section #:</a:t>
            </a:r>
          </a:p>
        </p:txBody>
      </p:sp>
    </p:spTree>
    <p:extLst>
      <p:ext uri="{BB962C8B-B14F-4D97-AF65-F5344CB8AC3E}">
        <p14:creationId xmlns:p14="http://schemas.microsoft.com/office/powerpoint/2010/main" val="302490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72026"/>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2" name="Content Placeholder 2"/>
          <p:cNvSpPr>
            <a:spLocks noGrp="1"/>
          </p:cNvSpPr>
          <p:nvPr>
            <p:ph idx="1" hasCustomPrompt="1"/>
          </p:nvPr>
        </p:nvSpPr>
        <p:spPr>
          <a:xfrm>
            <a:off x="749301" y="1123438"/>
            <a:ext cx="7821489" cy="3540711"/>
          </a:xfrm>
        </p:spPr>
        <p:txBody>
          <a:bodyPr lIns="0"/>
          <a:lstStyle>
            <a:lvl1pPr marL="339725" indent="-169863">
              <a:spcAft>
                <a:spcPts val="0"/>
              </a:spcAft>
              <a:buClr>
                <a:schemeClr val="accent6"/>
              </a:buClr>
              <a:buFont typeface="Arial" panose="020B0604020202020204" pitchFamily="34"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Tree>
    <p:extLst>
      <p:ext uri="{BB962C8B-B14F-4D97-AF65-F5344CB8AC3E}">
        <p14:creationId xmlns:p14="http://schemas.microsoft.com/office/powerpoint/2010/main" val="268740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uble Tex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71535"/>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2" name="Content Placeholder 2"/>
          <p:cNvSpPr>
            <a:spLocks noGrp="1"/>
          </p:cNvSpPr>
          <p:nvPr>
            <p:ph idx="1" hasCustomPrompt="1"/>
          </p:nvPr>
        </p:nvSpPr>
        <p:spPr>
          <a:xfrm>
            <a:off x="749301" y="1132617"/>
            <a:ext cx="3528595" cy="3538620"/>
          </a:xfrm>
        </p:spPr>
        <p:txBody>
          <a:bodyPr lIns="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23" name="Content Placeholder 2"/>
          <p:cNvSpPr>
            <a:spLocks noGrp="1"/>
          </p:cNvSpPr>
          <p:nvPr>
            <p:ph idx="15" hasCustomPrompt="1"/>
          </p:nvPr>
        </p:nvSpPr>
        <p:spPr>
          <a:xfrm>
            <a:off x="4533300" y="1123437"/>
            <a:ext cx="3822957" cy="3547799"/>
          </a:xfrm>
        </p:spPr>
        <p:txBody>
          <a:bodyPr lIns="0"/>
          <a:lstStyle>
            <a:lvl1pPr marL="339725" indent="-169863">
              <a:spcAft>
                <a:spcPts val="0"/>
              </a:spcAft>
              <a:buClr>
                <a:schemeClr val="accent6"/>
              </a:buClr>
              <a:buFont typeface="Arial" panose="020B0604020202020204" pitchFamily="34"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3"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Tree>
    <p:extLst>
      <p:ext uri="{BB962C8B-B14F-4D97-AF65-F5344CB8AC3E}">
        <p14:creationId xmlns:p14="http://schemas.microsoft.com/office/powerpoint/2010/main" val="42277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Media- Lef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21" name="Content Placeholder 3"/>
          <p:cNvSpPr>
            <a:spLocks noGrp="1"/>
          </p:cNvSpPr>
          <p:nvPr>
            <p:ph sz="half" idx="2" hasCustomPrompt="1"/>
          </p:nvPr>
        </p:nvSpPr>
        <p:spPr>
          <a:xfrm>
            <a:off x="984022" y="3996757"/>
            <a:ext cx="3290054" cy="383944"/>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22" name="Content Placeholder 3"/>
          <p:cNvSpPr>
            <a:spLocks noGrp="1"/>
          </p:cNvSpPr>
          <p:nvPr>
            <p:ph sz="quarter" idx="15" hasCustomPrompt="1"/>
          </p:nvPr>
        </p:nvSpPr>
        <p:spPr>
          <a:xfrm>
            <a:off x="984340" y="1470813"/>
            <a:ext cx="3289300" cy="2508228"/>
          </a:xfrm>
        </p:spPr>
        <p:txBody>
          <a:bodyPr anchor="ctr" anchorCtr="0"/>
          <a:lstStyle>
            <a:lvl1pPr marL="112712"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24" name="Content Placeholder 2"/>
          <p:cNvSpPr>
            <a:spLocks noGrp="1"/>
          </p:cNvSpPr>
          <p:nvPr>
            <p:ph idx="1" hasCustomPrompt="1"/>
          </p:nvPr>
        </p:nvSpPr>
        <p:spPr>
          <a:xfrm>
            <a:off x="4517316" y="1123382"/>
            <a:ext cx="3854767" cy="3554944"/>
          </a:xfrm>
        </p:spPr>
        <p:txBody>
          <a:bodyPr lIns="0" anchor="ctr" anchorCtr="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Tree>
    <p:extLst>
      <p:ext uri="{BB962C8B-B14F-4D97-AF65-F5344CB8AC3E}">
        <p14:creationId xmlns:p14="http://schemas.microsoft.com/office/powerpoint/2010/main" val="126069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Media- Righ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4" name="Content Placeholder 2"/>
          <p:cNvSpPr>
            <a:spLocks noGrp="1"/>
          </p:cNvSpPr>
          <p:nvPr>
            <p:ph idx="1" hasCustomPrompt="1"/>
          </p:nvPr>
        </p:nvSpPr>
        <p:spPr>
          <a:xfrm>
            <a:off x="749301" y="1123382"/>
            <a:ext cx="3854767" cy="3554944"/>
          </a:xfrm>
        </p:spPr>
        <p:txBody>
          <a:bodyPr lIns="0" anchor="ctr" anchorCtr="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23" name="Content Placeholder 3"/>
          <p:cNvSpPr>
            <a:spLocks noGrp="1"/>
          </p:cNvSpPr>
          <p:nvPr>
            <p:ph sz="half" idx="2" hasCustomPrompt="1"/>
          </p:nvPr>
        </p:nvSpPr>
        <p:spPr>
          <a:xfrm>
            <a:off x="4836673" y="3996757"/>
            <a:ext cx="3290054" cy="383944"/>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25" name="Content Placeholder 3"/>
          <p:cNvSpPr>
            <a:spLocks noGrp="1"/>
          </p:cNvSpPr>
          <p:nvPr>
            <p:ph sz="quarter" idx="15" hasCustomPrompt="1"/>
          </p:nvPr>
        </p:nvSpPr>
        <p:spPr>
          <a:xfrm>
            <a:off x="4836991" y="1470813"/>
            <a:ext cx="3289300" cy="2508228"/>
          </a:xfrm>
        </p:spPr>
        <p:txBody>
          <a:bodyPr anchor="ctr" anchorCtr="0"/>
          <a:lstStyle>
            <a:lvl1pPr marL="112712"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30410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3"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4" name="Content Placeholder 3"/>
          <p:cNvSpPr>
            <a:spLocks noGrp="1"/>
          </p:cNvSpPr>
          <p:nvPr>
            <p:ph sz="half" idx="2" hasCustomPrompt="1"/>
          </p:nvPr>
        </p:nvSpPr>
        <p:spPr>
          <a:xfrm>
            <a:off x="980335" y="4387540"/>
            <a:ext cx="7119531" cy="349040"/>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5" name="Content Placeholder 4"/>
          <p:cNvSpPr>
            <a:spLocks noGrp="1"/>
          </p:cNvSpPr>
          <p:nvPr>
            <p:ph sz="quarter" idx="14" hasCustomPrompt="1"/>
          </p:nvPr>
        </p:nvSpPr>
        <p:spPr>
          <a:xfrm>
            <a:off x="981075" y="1235869"/>
            <a:ext cx="7118350" cy="3151671"/>
          </a:xfrm>
        </p:spPr>
        <p:txBody>
          <a:bodyPr anchor="ctr" anchorCtr="0"/>
          <a:lstStyle>
            <a:lvl1pPr marL="112712" indent="0" algn="ctr">
              <a:buNone/>
              <a:defRPr b="0" i="0" baseline="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Tree>
    <p:extLst>
      <p:ext uri="{BB962C8B-B14F-4D97-AF65-F5344CB8AC3E}">
        <p14:creationId xmlns:p14="http://schemas.microsoft.com/office/powerpoint/2010/main" val="302863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t" anchorCtr="0">
            <a:normAutofit/>
          </a:bodyPr>
          <a:lstStyle/>
          <a:p>
            <a:r>
              <a:rPr lang="en-US" dirty="0"/>
              <a:t>CLICK TO EDIT MASTER TITLE SLIDE</a:t>
            </a:r>
          </a:p>
        </p:txBody>
      </p:sp>
      <p:sp>
        <p:nvSpPr>
          <p:cNvPr id="3" name="Text Placeholder 2"/>
          <p:cNvSpPr>
            <a:spLocks noGrp="1"/>
          </p:cNvSpPr>
          <p:nvPr>
            <p:ph type="body" idx="1"/>
          </p:nvPr>
        </p:nvSpPr>
        <p:spPr>
          <a:xfrm>
            <a:off x="628650" y="1369220"/>
            <a:ext cx="7886700" cy="14968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1" name="Slide Number Placeholder 5"/>
          <p:cNvSpPr>
            <a:spLocks noGrp="1"/>
          </p:cNvSpPr>
          <p:nvPr>
            <p:ph type="sldNum" sz="quarter" idx="4"/>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2" name="Date Placeholder 3"/>
          <p:cNvSpPr>
            <a:spLocks noGrp="1"/>
          </p:cNvSpPr>
          <p:nvPr>
            <p:ph type="dt" sz="half" idx="2"/>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11/6/2023</a:t>
            </a:fld>
            <a:endParaRPr lang="en-US" dirty="0"/>
          </a:p>
        </p:txBody>
      </p:sp>
    </p:spTree>
    <p:extLst>
      <p:ext uri="{BB962C8B-B14F-4D97-AF65-F5344CB8AC3E}">
        <p14:creationId xmlns:p14="http://schemas.microsoft.com/office/powerpoint/2010/main" val="21522782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hf hdr="0"/>
  <p:txStyles>
    <p:titleStyle>
      <a:lvl1pPr algn="l" defTabSz="685783" rtl="0" eaLnBrk="1" latinLnBrk="0" hangingPunct="1">
        <a:lnSpc>
          <a:spcPct val="90000"/>
        </a:lnSpc>
        <a:spcBef>
          <a:spcPct val="0"/>
        </a:spcBef>
        <a:buNone/>
        <a:defRPr sz="3300" kern="1200" baseline="0">
          <a:solidFill>
            <a:schemeClr val="tx2"/>
          </a:solidFill>
          <a:latin typeface="Gotham Bold" charset="0"/>
          <a:ea typeface="Gotham Bold" charset="0"/>
          <a:cs typeface="Gotham Bold" charset="0"/>
        </a:defRPr>
      </a:lvl1pPr>
    </p:titleStyle>
    <p:bodyStyle>
      <a:lvl1pPr marL="285750" indent="-173038" algn="l" defTabSz="685783" rtl="0" eaLnBrk="1" latinLnBrk="0" hangingPunct="1">
        <a:lnSpc>
          <a:spcPct val="90000"/>
        </a:lnSpc>
        <a:spcBef>
          <a:spcPts val="750"/>
        </a:spcBef>
        <a:spcAft>
          <a:spcPts val="0"/>
        </a:spcAft>
        <a:buFont typeface="Arial" panose="020B0604020202020204" pitchFamily="34" charset="0"/>
        <a:buChar char="•"/>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8634-6763-498C-8C4D-ADD865C1D913}"/>
              </a:ext>
            </a:extLst>
          </p:cNvPr>
          <p:cNvSpPr>
            <a:spLocks noGrp="1"/>
          </p:cNvSpPr>
          <p:nvPr>
            <p:ph type="ctrTitle"/>
          </p:nvPr>
        </p:nvSpPr>
        <p:spPr>
          <a:xfrm>
            <a:off x="1647691" y="2460033"/>
            <a:ext cx="5829300" cy="672701"/>
          </a:xfrm>
        </p:spPr>
        <p:txBody>
          <a:bodyPr>
            <a:noAutofit/>
          </a:bodyPr>
          <a:lstStyle/>
          <a:p>
            <a:r>
              <a:rPr lang="en-US" sz="3000" dirty="0"/>
              <a:t>The Future of </a:t>
            </a:r>
            <a:br>
              <a:rPr lang="en-US" sz="3000" dirty="0"/>
            </a:br>
            <a:r>
              <a:rPr lang="en-US" sz="3000" dirty="0"/>
              <a:t>Sustainable Cleaning is Now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iagram&#10;&#10;Description automatically generated">
            <a:extLst>
              <a:ext uri="{FF2B5EF4-FFF2-40B4-BE49-F238E27FC236}">
                <a16:creationId xmlns:a16="http://schemas.microsoft.com/office/drawing/2014/main" id="{76F59745-7CCD-4EF2-90CA-B6DB51633AC6}"/>
              </a:ext>
            </a:extLst>
          </p:cNvPr>
          <p:cNvPicPr>
            <a:picLocks noChangeAspect="1"/>
          </p:cNvPicPr>
          <p:nvPr/>
        </p:nvPicPr>
        <p:blipFill>
          <a:blip r:embed="rId3"/>
          <a:stretch>
            <a:fillRect/>
          </a:stretch>
        </p:blipFill>
        <p:spPr>
          <a:xfrm>
            <a:off x="-355027" y="1947593"/>
            <a:ext cx="1763438" cy="2468880"/>
          </a:xfrm>
          <a:prstGeom prst="rect">
            <a:avLst/>
          </a:prstGeom>
        </p:spPr>
      </p:pic>
      <p:pic>
        <p:nvPicPr>
          <p:cNvPr id="7" name="Picture 6">
            <a:extLst>
              <a:ext uri="{FF2B5EF4-FFF2-40B4-BE49-F238E27FC236}">
                <a16:creationId xmlns:a16="http://schemas.microsoft.com/office/drawing/2014/main" id="{C921CE9A-465B-49A7-BF14-7B2941B9F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179" y="1608998"/>
            <a:ext cx="6840187" cy="2763441"/>
          </a:xfrm>
          <a:prstGeom prst="rect">
            <a:avLst/>
          </a:prstGeom>
        </p:spPr>
      </p:pic>
      <p:sp>
        <p:nvSpPr>
          <p:cNvPr id="4" name="Text Placeholder 3">
            <a:extLst>
              <a:ext uri="{FF2B5EF4-FFF2-40B4-BE49-F238E27FC236}">
                <a16:creationId xmlns:a16="http://schemas.microsoft.com/office/drawing/2014/main" id="{1F4C6844-823A-4304-BF1E-9DB2C7CD85CE}"/>
              </a:ext>
            </a:extLst>
          </p:cNvPr>
          <p:cNvSpPr>
            <a:spLocks noGrp="1"/>
          </p:cNvSpPr>
          <p:nvPr>
            <p:ph type="body" sz="quarter" idx="13"/>
          </p:nvPr>
        </p:nvSpPr>
        <p:spPr/>
        <p:txBody>
          <a:bodyPr>
            <a:normAutofit fontScale="85000" lnSpcReduction="20000"/>
          </a:bodyPr>
          <a:lstStyle/>
          <a:p>
            <a:r>
              <a:rPr lang="en-US" dirty="0"/>
              <a:t>Ready to use</a:t>
            </a:r>
          </a:p>
        </p:txBody>
      </p:sp>
      <p:sp>
        <p:nvSpPr>
          <p:cNvPr id="2" name="Title 1">
            <a:extLst>
              <a:ext uri="{FF2B5EF4-FFF2-40B4-BE49-F238E27FC236}">
                <a16:creationId xmlns:a16="http://schemas.microsoft.com/office/drawing/2014/main" id="{BF8C62A3-EDB5-4878-85AA-D6AACBB35EE3}"/>
              </a:ext>
            </a:extLst>
          </p:cNvPr>
          <p:cNvSpPr>
            <a:spLocks noGrp="1"/>
          </p:cNvSpPr>
          <p:nvPr>
            <p:ph type="title"/>
          </p:nvPr>
        </p:nvSpPr>
        <p:spPr/>
        <p:txBody>
          <a:bodyPr/>
          <a:lstStyle/>
          <a:p>
            <a:r>
              <a:rPr lang="en-US" dirty="0"/>
              <a:t>Popular products</a:t>
            </a:r>
          </a:p>
        </p:txBody>
      </p:sp>
      <p:pic>
        <p:nvPicPr>
          <p:cNvPr id="5" name="Picture 4" descr="A picture containing text, bottle&#10;&#10;Description automatically generated">
            <a:extLst>
              <a:ext uri="{FF2B5EF4-FFF2-40B4-BE49-F238E27FC236}">
                <a16:creationId xmlns:a16="http://schemas.microsoft.com/office/drawing/2014/main" id="{7D9429D9-4248-4BEB-AE66-2C0D4EB5B107}"/>
              </a:ext>
            </a:extLst>
          </p:cNvPr>
          <p:cNvPicPr>
            <a:picLocks noChangeAspect="1"/>
          </p:cNvPicPr>
          <p:nvPr/>
        </p:nvPicPr>
        <p:blipFill>
          <a:blip r:embed="rId5"/>
          <a:stretch>
            <a:fillRect/>
          </a:stretch>
        </p:blipFill>
        <p:spPr>
          <a:xfrm>
            <a:off x="223934" y="1517552"/>
            <a:ext cx="2089662" cy="2926080"/>
          </a:xfrm>
          <a:prstGeom prst="rect">
            <a:avLst/>
          </a:prstGeom>
        </p:spPr>
      </p:pic>
      <p:pic>
        <p:nvPicPr>
          <p:cNvPr id="8" name="Picture 7" descr="A picture containing text, bottle&#10;&#10;Description automatically generated">
            <a:extLst>
              <a:ext uri="{FF2B5EF4-FFF2-40B4-BE49-F238E27FC236}">
                <a16:creationId xmlns:a16="http://schemas.microsoft.com/office/drawing/2014/main" id="{0C46E194-234C-4761-B4A2-6C179E3D238C}"/>
              </a:ext>
            </a:extLst>
          </p:cNvPr>
          <p:cNvPicPr>
            <a:picLocks noChangeAspect="1"/>
          </p:cNvPicPr>
          <p:nvPr/>
        </p:nvPicPr>
        <p:blipFill>
          <a:blip r:embed="rId6"/>
          <a:stretch>
            <a:fillRect/>
          </a:stretch>
        </p:blipFill>
        <p:spPr>
          <a:xfrm>
            <a:off x="7516756" y="1629391"/>
            <a:ext cx="1972423" cy="2761488"/>
          </a:xfrm>
          <a:prstGeom prst="rect">
            <a:avLst/>
          </a:prstGeom>
        </p:spPr>
      </p:pic>
    </p:spTree>
    <p:extLst>
      <p:ext uri="{BB962C8B-B14F-4D97-AF65-F5344CB8AC3E}">
        <p14:creationId xmlns:p14="http://schemas.microsoft.com/office/powerpoint/2010/main" val="817356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ADC8B-9D7D-4788-B2A4-EFF8FF4D9EC2}"/>
              </a:ext>
            </a:extLst>
          </p:cNvPr>
          <p:cNvSpPr>
            <a:spLocks noGrp="1"/>
          </p:cNvSpPr>
          <p:nvPr>
            <p:ph type="body" sz="quarter" idx="13"/>
          </p:nvPr>
        </p:nvSpPr>
        <p:spPr/>
        <p:txBody>
          <a:bodyPr>
            <a:normAutofit fontScale="85000" lnSpcReduction="20000"/>
          </a:bodyPr>
          <a:lstStyle/>
          <a:p>
            <a:r>
              <a:rPr lang="en-US" dirty="0" err="1"/>
              <a:t>Profect</a:t>
            </a:r>
            <a:r>
              <a:rPr lang="en-US" baseline="30000" dirty="0"/>
              <a:t>®</a:t>
            </a:r>
            <a:r>
              <a:rPr lang="en-US" dirty="0"/>
              <a:t> HP</a:t>
            </a:r>
          </a:p>
        </p:txBody>
      </p:sp>
      <p:sp>
        <p:nvSpPr>
          <p:cNvPr id="3" name="Title 2">
            <a:extLst>
              <a:ext uri="{FF2B5EF4-FFF2-40B4-BE49-F238E27FC236}">
                <a16:creationId xmlns:a16="http://schemas.microsoft.com/office/drawing/2014/main" id="{7645C04E-0A92-4B7A-A5C4-B26E9372197F}"/>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C0CC5C-6E9D-4B28-BEB0-41D7BD7E9EDD}"/>
              </a:ext>
            </a:extLst>
          </p:cNvPr>
          <p:cNvSpPr>
            <a:spLocks noGrp="1"/>
          </p:cNvSpPr>
          <p:nvPr>
            <p:ph type="sldNum" sz="quarter" idx="12"/>
          </p:nvPr>
        </p:nvSpPr>
        <p:spPr/>
        <p:txBody>
          <a:bodyPr/>
          <a:lstStyle/>
          <a:p>
            <a:fld id="{00C708A1-6575-8D4A-A5EC-586CFF3AA03F}" type="slidenum">
              <a:rPr lang="en-US" smtClean="0"/>
              <a:pPr/>
              <a:t>11</a:t>
            </a:fld>
            <a:endParaRPr lang="en-US" dirty="0"/>
          </a:p>
        </p:txBody>
      </p:sp>
      <p:pic>
        <p:nvPicPr>
          <p:cNvPr id="7" name="Content Placeholder 6" descr="Diagram&#10;&#10;Description automatically generated with medium confidence">
            <a:extLst>
              <a:ext uri="{FF2B5EF4-FFF2-40B4-BE49-F238E27FC236}">
                <a16:creationId xmlns:a16="http://schemas.microsoft.com/office/drawing/2014/main" id="{C28A48D8-5F9E-45AD-8067-E7E65683E8AF}"/>
              </a:ext>
            </a:extLst>
          </p:cNvPr>
          <p:cNvPicPr>
            <a:picLocks noGrp="1" noChangeAspect="1"/>
          </p:cNvPicPr>
          <p:nvPr>
            <p:ph idx="1"/>
          </p:nvPr>
        </p:nvPicPr>
        <p:blipFill>
          <a:blip r:embed="rId2"/>
          <a:stretch>
            <a:fillRect/>
          </a:stretch>
        </p:blipFill>
        <p:spPr>
          <a:xfrm>
            <a:off x="6432311" y="1231349"/>
            <a:ext cx="2528660" cy="3540125"/>
          </a:xfrm>
        </p:spPr>
      </p:pic>
      <p:sp>
        <p:nvSpPr>
          <p:cNvPr id="8" name="TextBox 7">
            <a:extLst>
              <a:ext uri="{FF2B5EF4-FFF2-40B4-BE49-F238E27FC236}">
                <a16:creationId xmlns:a16="http://schemas.microsoft.com/office/drawing/2014/main" id="{272E5369-A7D9-41E8-BFBF-00C627084575}"/>
              </a:ext>
            </a:extLst>
          </p:cNvPr>
          <p:cNvSpPr txBox="1"/>
          <p:nvPr/>
        </p:nvSpPr>
        <p:spPr>
          <a:xfrm>
            <a:off x="392905" y="1068763"/>
            <a:ext cx="6129337" cy="954107"/>
          </a:xfrm>
          <a:prstGeom prst="rect">
            <a:avLst/>
          </a:prstGeom>
          <a:noFill/>
        </p:spPr>
        <p:txBody>
          <a:bodyPr wrap="square" rtlCol="0">
            <a:spAutoFit/>
          </a:bodyPr>
          <a:lstStyle/>
          <a:p>
            <a:r>
              <a:rPr lang="en-US" sz="1400" b="0" i="0" dirty="0">
                <a:solidFill>
                  <a:srgbClr val="7D7D7D"/>
                </a:solidFill>
                <a:effectLst/>
                <a:latin typeface="Helvetica W01"/>
              </a:rPr>
              <a:t>Featuring patented hydrogen peroxide technology, </a:t>
            </a:r>
            <a:r>
              <a:rPr lang="en-US" sz="1400" b="0" i="0" dirty="0" err="1">
                <a:solidFill>
                  <a:srgbClr val="7D7D7D"/>
                </a:solidFill>
                <a:effectLst/>
                <a:latin typeface="Helvetica W01"/>
              </a:rPr>
              <a:t>Profect</a:t>
            </a:r>
            <a:r>
              <a:rPr lang="en-US" sz="1400" b="0" i="0" dirty="0">
                <a:solidFill>
                  <a:srgbClr val="7D7D7D"/>
                </a:solidFill>
                <a:effectLst/>
                <a:latin typeface="Helvetica W01"/>
              </a:rPr>
              <a:t> HP kills bacteria and viruses in 60 seconds. One </a:t>
            </a:r>
            <a:r>
              <a:rPr lang="en-US" sz="1400" b="0" i="0" dirty="0">
                <a:solidFill>
                  <a:srgbClr val="7D7D7D"/>
                </a:solidFill>
                <a:effectLst/>
                <a:latin typeface="Helvetica" panose="020B0604020202020204" pitchFamily="34" charset="0"/>
                <a:cs typeface="Helvetica" panose="020B0604020202020204" pitchFamily="34" charset="0"/>
              </a:rPr>
              <a:t>minute</a:t>
            </a:r>
            <a:r>
              <a:rPr lang="en-US" sz="1400" b="0" i="0" dirty="0">
                <a:solidFill>
                  <a:srgbClr val="7D7D7D"/>
                </a:solidFill>
                <a:effectLst/>
                <a:latin typeface="Helvetica W01"/>
              </a:rPr>
              <a:t> contact times ensure efficacy and compliance for your most critical disinfection needs. Ideal for daily use on high-touch surfaces.</a:t>
            </a:r>
            <a:endParaRPr lang="en-US" sz="1400" dirty="0"/>
          </a:p>
        </p:txBody>
      </p:sp>
      <p:sp>
        <p:nvSpPr>
          <p:cNvPr id="9" name="TextBox 8">
            <a:extLst>
              <a:ext uri="{FF2B5EF4-FFF2-40B4-BE49-F238E27FC236}">
                <a16:creationId xmlns:a16="http://schemas.microsoft.com/office/drawing/2014/main" id="{20BEB958-81D0-4703-844D-4708973CA499}"/>
              </a:ext>
            </a:extLst>
          </p:cNvPr>
          <p:cNvSpPr txBox="1"/>
          <p:nvPr/>
        </p:nvSpPr>
        <p:spPr>
          <a:xfrm>
            <a:off x="984340" y="2112645"/>
            <a:ext cx="5857875" cy="2462213"/>
          </a:xfrm>
          <a:prstGeom prst="rect">
            <a:avLst/>
          </a:prstGeom>
          <a:noFill/>
        </p:spPr>
        <p:txBody>
          <a:bodyPr wrap="square" rtlCol="0">
            <a:spAutoFit/>
          </a:bodyPr>
          <a:lstStyle/>
          <a:p>
            <a:r>
              <a:rPr lang="en-US" sz="1100" b="1" dirty="0">
                <a:solidFill>
                  <a:schemeClr val="accent6"/>
                </a:solidFill>
                <a:latin typeface="Helvetica" panose="020B0604020202020204" pitchFamily="34" charset="0"/>
                <a:cs typeface="Helvetica" panose="020B0604020202020204" pitchFamily="34" charset="0"/>
              </a:rPr>
              <a:t>FEATURES</a:t>
            </a:r>
            <a:r>
              <a:rPr lang="en-US" sz="1100" dirty="0">
                <a:solidFill>
                  <a:schemeClr val="accent6"/>
                </a:solidFill>
                <a:latin typeface="Helvetica" panose="020B0604020202020204" pitchFamily="34" charset="0"/>
                <a:cs typeface="Helvetica" panose="020B0604020202020204" pitchFamily="34" charset="0"/>
              </a:rPr>
              <a:t>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Kills bacteria, enveloped and non-enveloped viruses, and fungi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Features patented hydrogen peroxide technology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Ready-to-use formula ensures proper ppm required for disinfection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Kills SARS-CoV-2</a:t>
            </a:r>
            <a:r>
              <a:rPr lang="en-US" sz="1100" baseline="30000" dirty="0">
                <a:solidFill>
                  <a:schemeClr val="accent6"/>
                </a:solidFill>
                <a:latin typeface="Helvetica" panose="020B0604020202020204" pitchFamily="34" charset="0"/>
                <a:cs typeface="Helvetica" panose="020B0604020202020204" pitchFamily="34" charset="0"/>
              </a:rPr>
              <a:t>2</a:t>
            </a:r>
            <a:r>
              <a:rPr lang="en-US" sz="1100" dirty="0">
                <a:solidFill>
                  <a:schemeClr val="accent6"/>
                </a:solidFill>
                <a:latin typeface="Helvetica" panose="020B0604020202020204" pitchFamily="34" charset="0"/>
                <a:cs typeface="Helvetica" panose="020B0604020202020204" pitchFamily="34" charset="0"/>
              </a:rPr>
              <a:t> the virus that causes COVID-19 in 30 seconds </a:t>
            </a:r>
          </a:p>
          <a:p>
            <a:endParaRPr lang="en-US" sz="1100" dirty="0">
              <a:solidFill>
                <a:schemeClr val="accent6"/>
              </a:solidFill>
              <a:latin typeface="Helvetica" panose="020B0604020202020204" pitchFamily="34" charset="0"/>
              <a:cs typeface="Helvetica" panose="020B0604020202020204" pitchFamily="34" charset="0"/>
            </a:endParaRPr>
          </a:p>
          <a:p>
            <a:r>
              <a:rPr lang="en-US" sz="1100" b="1" dirty="0">
                <a:solidFill>
                  <a:schemeClr val="accent6"/>
                </a:solidFill>
                <a:latin typeface="Helvetica" panose="020B0604020202020204" pitchFamily="34" charset="0"/>
                <a:cs typeface="Helvetica" panose="020B0604020202020204" pitchFamily="34" charset="0"/>
              </a:rPr>
              <a:t>BENEFITS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One minute contact time ensures efficacy and compliance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Offers convenience and broad spectrum kill in one product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Meets the surface disinfection recommendations of OSHA bloodborne pathogen standard </a:t>
            </a:r>
          </a:p>
          <a:p>
            <a:pPr marL="171450" indent="-171450">
              <a:buFont typeface="Arial" panose="020B0604020202020204" pitchFamily="34" charset="0"/>
              <a:buChar char="•"/>
            </a:pPr>
            <a:r>
              <a:rPr lang="en-US" sz="1100" dirty="0">
                <a:solidFill>
                  <a:schemeClr val="accent6"/>
                </a:solidFill>
                <a:latin typeface="Helvetica" panose="020B0604020202020204" pitchFamily="34" charset="0"/>
                <a:cs typeface="Helvetica" panose="020B0604020202020204" pitchFamily="34" charset="0"/>
              </a:rPr>
              <a:t>Disinfects high touch surfaces</a:t>
            </a:r>
            <a:r>
              <a:rPr lang="en-US" sz="1100" baseline="30000" dirty="0">
                <a:solidFill>
                  <a:schemeClr val="accent6"/>
                </a:solidFill>
                <a:latin typeface="Helvetica" panose="020B0604020202020204" pitchFamily="34" charset="0"/>
                <a:cs typeface="Helvetica" panose="020B0604020202020204" pitchFamily="34" charset="0"/>
              </a:rPr>
              <a:t>3</a:t>
            </a:r>
            <a:r>
              <a:rPr lang="en-US" sz="1100" dirty="0">
                <a:solidFill>
                  <a:schemeClr val="accent6"/>
                </a:solidFill>
                <a:latin typeface="Helvetica" panose="020B0604020202020204" pitchFamily="34" charset="0"/>
                <a:cs typeface="Helvetica" panose="020B0604020202020204" pitchFamily="34" charset="0"/>
              </a:rPr>
              <a:t> in 1 minute </a:t>
            </a:r>
          </a:p>
          <a:p>
            <a:r>
              <a:rPr lang="en-US" sz="1050" baseline="30000" dirty="0">
                <a:solidFill>
                  <a:schemeClr val="accent6"/>
                </a:solidFill>
                <a:latin typeface="Helvetica" panose="020B0604020202020204" pitchFamily="34" charset="0"/>
                <a:cs typeface="Helvetica" panose="020B0604020202020204" pitchFamily="34" charset="0"/>
              </a:rPr>
              <a:t>2</a:t>
            </a:r>
            <a:r>
              <a:rPr lang="en-US" sz="1050" dirty="0">
                <a:solidFill>
                  <a:schemeClr val="accent6"/>
                </a:solidFill>
                <a:latin typeface="Helvetica" panose="020B0604020202020204" pitchFamily="34" charset="0"/>
                <a:cs typeface="Helvetica" panose="020B0604020202020204" pitchFamily="34" charset="0"/>
              </a:rPr>
              <a:t>On hard, non-porous surfaces </a:t>
            </a:r>
          </a:p>
          <a:p>
            <a:r>
              <a:rPr lang="en-US" sz="1050" baseline="30000" dirty="0">
                <a:solidFill>
                  <a:schemeClr val="accent6"/>
                </a:solidFill>
                <a:latin typeface="Helvetica" panose="020B0604020202020204" pitchFamily="34" charset="0"/>
                <a:cs typeface="Helvetica" panose="020B0604020202020204" pitchFamily="34" charset="0"/>
              </a:rPr>
              <a:t>3</a:t>
            </a:r>
            <a:r>
              <a:rPr lang="en-US" sz="1050" dirty="0">
                <a:solidFill>
                  <a:schemeClr val="accent6"/>
                </a:solidFill>
                <a:latin typeface="Helvetica" panose="020B0604020202020204" pitchFamily="34" charset="0"/>
                <a:cs typeface="Helvetica" panose="020B0604020202020204" pitchFamily="34" charset="0"/>
              </a:rPr>
              <a:t>When the use-directions for disinfection are followed</a:t>
            </a:r>
          </a:p>
        </p:txBody>
      </p:sp>
    </p:spTree>
    <p:extLst>
      <p:ext uri="{BB962C8B-B14F-4D97-AF65-F5344CB8AC3E}">
        <p14:creationId xmlns:p14="http://schemas.microsoft.com/office/powerpoint/2010/main" val="164006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33122C08-D60D-4212-A3F9-4B931288DB3E}"/>
              </a:ext>
            </a:extLst>
          </p:cNvPr>
          <p:cNvPicPr>
            <a:picLocks noChangeAspect="1"/>
          </p:cNvPicPr>
          <p:nvPr/>
        </p:nvPicPr>
        <p:blipFill>
          <a:blip r:embed="rId2"/>
          <a:stretch>
            <a:fillRect/>
          </a:stretch>
        </p:blipFill>
        <p:spPr>
          <a:xfrm>
            <a:off x="6529388" y="1728285"/>
            <a:ext cx="2041402" cy="2858040"/>
          </a:xfrm>
          <a:prstGeom prst="rect">
            <a:avLst/>
          </a:prstGeom>
        </p:spPr>
      </p:pic>
      <p:sp>
        <p:nvSpPr>
          <p:cNvPr id="2" name="Text Placeholder 1">
            <a:extLst>
              <a:ext uri="{FF2B5EF4-FFF2-40B4-BE49-F238E27FC236}">
                <a16:creationId xmlns:a16="http://schemas.microsoft.com/office/drawing/2014/main" id="{7FA7AE25-BC06-411C-8604-CC09BAAAA636}"/>
              </a:ext>
            </a:extLst>
          </p:cNvPr>
          <p:cNvSpPr>
            <a:spLocks noGrp="1"/>
          </p:cNvSpPr>
          <p:nvPr>
            <p:ph type="body" sz="quarter" idx="13"/>
          </p:nvPr>
        </p:nvSpPr>
        <p:spPr/>
        <p:txBody>
          <a:bodyPr>
            <a:normAutofit fontScale="55000" lnSpcReduction="20000"/>
          </a:bodyPr>
          <a:lstStyle/>
          <a:p>
            <a:r>
              <a:rPr lang="en-US" dirty="0"/>
              <a:t>X-EFFECT® RESTROOM CLEANER WITH CITRIC ACID</a:t>
            </a:r>
          </a:p>
        </p:txBody>
      </p:sp>
      <p:sp>
        <p:nvSpPr>
          <p:cNvPr id="3" name="Title 2">
            <a:extLst>
              <a:ext uri="{FF2B5EF4-FFF2-40B4-BE49-F238E27FC236}">
                <a16:creationId xmlns:a16="http://schemas.microsoft.com/office/drawing/2014/main" id="{94E088BD-FF57-401F-A838-09EB2B7C802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B25A253-A2D2-4088-8843-58D8F9A627B1}"/>
              </a:ext>
            </a:extLst>
          </p:cNvPr>
          <p:cNvSpPr>
            <a:spLocks noGrp="1"/>
          </p:cNvSpPr>
          <p:nvPr>
            <p:ph type="sldNum" sz="quarter" idx="12"/>
          </p:nvPr>
        </p:nvSpPr>
        <p:spPr/>
        <p:txBody>
          <a:bodyPr/>
          <a:lstStyle/>
          <a:p>
            <a:fld id="{00C708A1-6575-8D4A-A5EC-586CFF3AA03F}" type="slidenum">
              <a:rPr lang="en-US" smtClean="0"/>
              <a:pPr/>
              <a:t>12</a:t>
            </a:fld>
            <a:endParaRPr lang="en-US" dirty="0"/>
          </a:p>
        </p:txBody>
      </p:sp>
      <p:sp>
        <p:nvSpPr>
          <p:cNvPr id="5" name="Content Placeholder 4">
            <a:extLst>
              <a:ext uri="{FF2B5EF4-FFF2-40B4-BE49-F238E27FC236}">
                <a16:creationId xmlns:a16="http://schemas.microsoft.com/office/drawing/2014/main" id="{3985DC0C-1153-43CC-A83D-86A007CE0623}"/>
              </a:ext>
            </a:extLst>
          </p:cNvPr>
          <p:cNvSpPr>
            <a:spLocks noGrp="1"/>
          </p:cNvSpPr>
          <p:nvPr>
            <p:ph idx="1"/>
          </p:nvPr>
        </p:nvSpPr>
        <p:spPr>
          <a:xfrm>
            <a:off x="274843" y="1009135"/>
            <a:ext cx="7821489" cy="3540711"/>
          </a:xfrm>
        </p:spPr>
        <p:txBody>
          <a:bodyPr>
            <a:normAutofit/>
          </a:bodyPr>
          <a:lstStyle/>
          <a:p>
            <a:pPr marL="169862" indent="0">
              <a:buNone/>
            </a:pPr>
            <a:r>
              <a:rPr lang="en-US" sz="1400" b="0" i="0" dirty="0">
                <a:solidFill>
                  <a:srgbClr val="7D7D7D"/>
                </a:solidFill>
                <a:effectLst/>
                <a:latin typeface="Helvetica W01"/>
              </a:rPr>
              <a:t>X-EFFECT Restroom Cleaner with Citric Acid cleans and disinfects restroom surfaces, removing tough stains caused by urine and hard water. Bacteria and viruses found in public restrooms can cause odors and create an unsafe environment for building occupants. X-EFFECT Restroom Cleaner with Citric Acid offers a convenient and effective solution for removing bacteria and viruses while leaving a fresh lavender fragrance. </a:t>
            </a:r>
            <a:endParaRPr lang="en-US" sz="1400" dirty="0"/>
          </a:p>
        </p:txBody>
      </p:sp>
      <p:sp>
        <p:nvSpPr>
          <p:cNvPr id="9" name="TextBox 8">
            <a:extLst>
              <a:ext uri="{FF2B5EF4-FFF2-40B4-BE49-F238E27FC236}">
                <a16:creationId xmlns:a16="http://schemas.microsoft.com/office/drawing/2014/main" id="{25F1624F-EA82-4BD7-9B40-DEF6DB681C35}"/>
              </a:ext>
            </a:extLst>
          </p:cNvPr>
          <p:cNvSpPr txBox="1"/>
          <p:nvPr/>
        </p:nvSpPr>
        <p:spPr>
          <a:xfrm>
            <a:off x="984340" y="2272411"/>
            <a:ext cx="5857875" cy="2123658"/>
          </a:xfrm>
          <a:prstGeom prst="rect">
            <a:avLst/>
          </a:prstGeom>
          <a:noFill/>
        </p:spPr>
        <p:txBody>
          <a:bodyPr wrap="square" rtlCol="0">
            <a:spAutoFit/>
          </a:bodyPr>
          <a:lstStyle/>
          <a:p>
            <a:r>
              <a:rPr lang="en-US" sz="1100" b="1" dirty="0">
                <a:solidFill>
                  <a:schemeClr val="accent6"/>
                </a:solidFill>
                <a:latin typeface="Helvetica" panose="020B0604020202020204" pitchFamily="34" charset="0"/>
                <a:cs typeface="Helvetica" panose="020B0604020202020204" pitchFamily="34" charset="0"/>
              </a:rPr>
              <a:t>FEATURES</a:t>
            </a:r>
            <a:r>
              <a:rPr lang="en-US" sz="1100" dirty="0">
                <a:solidFill>
                  <a:schemeClr val="accent6"/>
                </a:solidFill>
                <a:latin typeface="Helvetica" panose="020B0604020202020204" pitchFamily="34" charset="0"/>
                <a:cs typeface="Helvetica" panose="020B0604020202020204" pitchFamily="34" charset="0"/>
              </a:rPr>
              <a:t>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Ready-to-use disinfectant cleaner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Thick formula coats bowl for powerful deep cleaning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Tough on stains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Formulated for use in daily maintenance programs</a:t>
            </a:r>
          </a:p>
          <a:p>
            <a:pPr marL="171450" indent="-171450">
              <a:buFont typeface="Arial" panose="020B0604020202020204" pitchFamily="34" charset="0"/>
              <a:buChar char="•"/>
            </a:pPr>
            <a:endParaRPr lang="en-US" sz="1100" dirty="0">
              <a:solidFill>
                <a:schemeClr val="accent6"/>
              </a:solidFill>
              <a:latin typeface="Helvetica" panose="020B0604020202020204" pitchFamily="34" charset="0"/>
              <a:cs typeface="Helvetica" panose="020B0604020202020204" pitchFamily="34" charset="0"/>
            </a:endParaRPr>
          </a:p>
          <a:p>
            <a:r>
              <a:rPr lang="en-US" sz="1100" b="1" dirty="0">
                <a:solidFill>
                  <a:schemeClr val="accent6"/>
                </a:solidFill>
                <a:latin typeface="Helvetica" panose="020B0604020202020204" pitchFamily="34" charset="0"/>
                <a:cs typeface="Helvetica" panose="020B0604020202020204" pitchFamily="34" charset="0"/>
              </a:rPr>
              <a:t>BENEFITS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Disinfects, deodorizes, and kills odor-causing germs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Features a fresh lavender fragrance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Ready-to-use formula ensures proper ppm required for disinfection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Pre-labeled, pre-filled quarts offer the ultimate safety and convenience</a:t>
            </a:r>
          </a:p>
          <a:p>
            <a:endParaRPr lang="en-US" sz="1100" b="1" dirty="0">
              <a:solidFill>
                <a:schemeClr val="accent6"/>
              </a:solidFill>
              <a:latin typeface="Helvetica" panose="020B0604020202020204" pitchFamily="34" charset="0"/>
              <a:cs typeface="Helvetica" panose="020B060402020202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5C31D83F-0EB1-4A58-83AB-717A8873B5FD}"/>
              </a:ext>
            </a:extLst>
          </p:cNvPr>
          <p:cNvPicPr>
            <a:picLocks noChangeAspect="1"/>
          </p:cNvPicPr>
          <p:nvPr/>
        </p:nvPicPr>
        <p:blipFill>
          <a:blip r:embed="rId3"/>
          <a:stretch>
            <a:fillRect/>
          </a:stretch>
        </p:blipFill>
        <p:spPr>
          <a:xfrm>
            <a:off x="8026486" y="3882286"/>
            <a:ext cx="457200" cy="457200"/>
          </a:xfrm>
          <a:prstGeom prst="rect">
            <a:avLst/>
          </a:prstGeom>
        </p:spPr>
      </p:pic>
    </p:spTree>
    <p:extLst>
      <p:ext uri="{BB962C8B-B14F-4D97-AF65-F5344CB8AC3E}">
        <p14:creationId xmlns:p14="http://schemas.microsoft.com/office/powerpoint/2010/main" val="1594166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784D6F-17AB-4027-92DE-4BA16754805B}"/>
              </a:ext>
            </a:extLst>
          </p:cNvPr>
          <p:cNvSpPr>
            <a:spLocks noGrp="1"/>
          </p:cNvSpPr>
          <p:nvPr>
            <p:ph type="body" sz="quarter" idx="13"/>
          </p:nvPr>
        </p:nvSpPr>
        <p:spPr/>
        <p:txBody>
          <a:bodyPr>
            <a:normAutofit fontScale="70000" lnSpcReduction="20000"/>
          </a:bodyPr>
          <a:lstStyle/>
          <a:p>
            <a:r>
              <a:rPr lang="en-US" dirty="0"/>
              <a:t>Clean by </a:t>
            </a:r>
            <a:r>
              <a:rPr lang="en-US" dirty="0" err="1"/>
              <a:t>peroxy</a:t>
            </a:r>
            <a:r>
              <a:rPr lang="en-US" baseline="30000" dirty="0"/>
              <a:t> ®</a:t>
            </a:r>
            <a:r>
              <a:rPr lang="en-US" dirty="0"/>
              <a:t> </a:t>
            </a:r>
            <a:r>
              <a:rPr lang="en-US" dirty="0" err="1"/>
              <a:t>rtu</a:t>
            </a:r>
            <a:r>
              <a:rPr lang="en-US" dirty="0"/>
              <a:t> </a:t>
            </a:r>
            <a:r>
              <a:rPr lang="en-US" dirty="0" err="1"/>
              <a:t>Handi</a:t>
            </a:r>
            <a:r>
              <a:rPr lang="en-US" dirty="0"/>
              <a:t> Spray</a:t>
            </a:r>
            <a:r>
              <a:rPr lang="en-US" baseline="30000" dirty="0"/>
              <a:t> ®</a:t>
            </a:r>
            <a:endParaRPr lang="en-US" dirty="0"/>
          </a:p>
        </p:txBody>
      </p:sp>
      <p:sp>
        <p:nvSpPr>
          <p:cNvPr id="4" name="Slide Number Placeholder 3">
            <a:extLst>
              <a:ext uri="{FF2B5EF4-FFF2-40B4-BE49-F238E27FC236}">
                <a16:creationId xmlns:a16="http://schemas.microsoft.com/office/drawing/2014/main" id="{1A809781-A067-4FB7-9CFC-8299C86C328C}"/>
              </a:ext>
            </a:extLst>
          </p:cNvPr>
          <p:cNvSpPr>
            <a:spLocks noGrp="1"/>
          </p:cNvSpPr>
          <p:nvPr>
            <p:ph type="sldNum" sz="quarter" idx="12"/>
          </p:nvPr>
        </p:nvSpPr>
        <p:spPr/>
        <p:txBody>
          <a:bodyPr/>
          <a:lstStyle/>
          <a:p>
            <a:fld id="{2CFFEF32-6A8F-474E-94BD-F6D39CEA4B7A}" type="slidenum">
              <a:rPr lang="en-US" smtClean="0"/>
              <a:pPr/>
              <a:t>13</a:t>
            </a:fld>
            <a:endParaRPr lang="en-US" dirty="0"/>
          </a:p>
        </p:txBody>
      </p:sp>
      <p:pic>
        <p:nvPicPr>
          <p:cNvPr id="8" name="Content Placeholder 7">
            <a:extLst>
              <a:ext uri="{FF2B5EF4-FFF2-40B4-BE49-F238E27FC236}">
                <a16:creationId xmlns:a16="http://schemas.microsoft.com/office/drawing/2014/main" id="{CE0D644F-3929-4B8C-A7FD-F438F040E172}"/>
              </a:ext>
            </a:extLst>
          </p:cNvPr>
          <p:cNvPicPr>
            <a:picLocks noGrp="1" noChangeAspect="1"/>
          </p:cNvPicPr>
          <p:nvPr>
            <p:ph idx="1"/>
          </p:nvPr>
        </p:nvPicPr>
        <p:blipFill>
          <a:blip r:embed="rId2"/>
          <a:stretch>
            <a:fillRect/>
          </a:stretch>
        </p:blipFill>
        <p:spPr>
          <a:xfrm>
            <a:off x="6248880" y="1535744"/>
            <a:ext cx="2527649" cy="3540125"/>
          </a:xfrm>
        </p:spPr>
      </p:pic>
      <p:sp>
        <p:nvSpPr>
          <p:cNvPr id="9" name="TextBox 8">
            <a:extLst>
              <a:ext uri="{FF2B5EF4-FFF2-40B4-BE49-F238E27FC236}">
                <a16:creationId xmlns:a16="http://schemas.microsoft.com/office/drawing/2014/main" id="{4234F95B-4F6A-4EBE-8AAF-5CA96F3FA3A0}"/>
              </a:ext>
            </a:extLst>
          </p:cNvPr>
          <p:cNvSpPr txBox="1"/>
          <p:nvPr/>
        </p:nvSpPr>
        <p:spPr>
          <a:xfrm>
            <a:off x="976932" y="2149660"/>
            <a:ext cx="5857875" cy="1954381"/>
          </a:xfrm>
          <a:prstGeom prst="rect">
            <a:avLst/>
          </a:prstGeom>
          <a:noFill/>
        </p:spPr>
        <p:txBody>
          <a:bodyPr wrap="square" rtlCol="0">
            <a:spAutoFit/>
          </a:bodyPr>
          <a:lstStyle/>
          <a:p>
            <a:r>
              <a:rPr lang="en-US" sz="1100" b="1" dirty="0">
                <a:solidFill>
                  <a:schemeClr val="accent6"/>
                </a:solidFill>
                <a:latin typeface="Helvetica" panose="020B0604020202020204" pitchFamily="34" charset="0"/>
                <a:cs typeface="Helvetica" panose="020B0604020202020204" pitchFamily="34" charset="0"/>
              </a:rPr>
              <a:t>FEATURES</a:t>
            </a:r>
            <a:r>
              <a:rPr lang="en-US" sz="1100" dirty="0">
                <a:solidFill>
                  <a:schemeClr val="accent6"/>
                </a:solidFill>
                <a:latin typeface="Helvetica" panose="020B0604020202020204" pitchFamily="34" charset="0"/>
                <a:cs typeface="Helvetica" panose="020B0604020202020204" pitchFamily="34" charset="0"/>
              </a:rPr>
              <a:t>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Cleaning power of peroxide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Safe to use on carpets, mirrors, glass, and other hard surfaces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Addresses stains and odors caused by urine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Safer Choice certified</a:t>
            </a:r>
          </a:p>
          <a:p>
            <a:pPr marL="171450" indent="-171450">
              <a:buFont typeface="Arial" panose="020B0604020202020204" pitchFamily="34" charset="0"/>
              <a:buChar char="•"/>
            </a:pPr>
            <a:endParaRPr lang="en-US" sz="1100" dirty="0">
              <a:solidFill>
                <a:schemeClr val="accent6"/>
              </a:solidFill>
              <a:latin typeface="Helvetica" panose="020B0604020202020204" pitchFamily="34" charset="0"/>
              <a:cs typeface="Helvetica" panose="020B0604020202020204" pitchFamily="34" charset="0"/>
            </a:endParaRPr>
          </a:p>
          <a:p>
            <a:r>
              <a:rPr lang="en-US" sz="1100" b="1" dirty="0">
                <a:solidFill>
                  <a:schemeClr val="accent6"/>
                </a:solidFill>
                <a:latin typeface="Helvetica" panose="020B0604020202020204" pitchFamily="34" charset="0"/>
                <a:cs typeface="Helvetica" panose="020B0604020202020204" pitchFamily="34" charset="0"/>
              </a:rPr>
              <a:t>BENEFITS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Exceptional cleaning performance of Clean by </a:t>
            </a:r>
            <a:r>
              <a:rPr lang="en-US" sz="1100" dirty="0" err="1">
                <a:latin typeface="Helvetica" panose="020B0604020202020204" pitchFamily="34" charset="0"/>
                <a:cs typeface="Helvetica" panose="020B0604020202020204" pitchFamily="34" charset="0"/>
              </a:rPr>
              <a:t>Peroxy</a:t>
            </a:r>
            <a:r>
              <a:rPr lang="en-US" sz="1100" dirty="0">
                <a:latin typeface="Helvetica" panose="020B0604020202020204" pitchFamily="34" charset="0"/>
                <a:cs typeface="Helvetica" panose="020B0604020202020204" pitchFamily="34" charset="0"/>
              </a:rPr>
              <a:t> in a convenient RTU </a:t>
            </a:r>
            <a:r>
              <a:rPr lang="en-US" sz="1100" dirty="0" err="1">
                <a:latin typeface="Helvetica" panose="020B0604020202020204" pitchFamily="34" charset="0"/>
                <a:cs typeface="Helvetica" panose="020B0604020202020204" pitchFamily="34" charset="0"/>
              </a:rPr>
              <a:t>Handi</a:t>
            </a:r>
            <a:r>
              <a:rPr lang="en-US" sz="1100" dirty="0">
                <a:latin typeface="Helvetica" panose="020B0604020202020204" pitchFamily="34" charset="0"/>
                <a:cs typeface="Helvetica" panose="020B0604020202020204" pitchFamily="34" charset="0"/>
              </a:rPr>
              <a:t> Spray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Multi-surface use: Desks, fabrics, carpets, walls—any hard surface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Simply clean: No streaking or residue </a:t>
            </a:r>
          </a:p>
          <a:p>
            <a:pPr marL="171450" indent="-171450">
              <a:buFont typeface="Arial" panose="020B0604020202020204" pitchFamily="34" charset="0"/>
              <a:buChar char="•"/>
            </a:pPr>
            <a:r>
              <a:rPr lang="en-US" sz="1100" dirty="0">
                <a:latin typeface="Helvetica" panose="020B0604020202020204" pitchFamily="34" charset="0"/>
                <a:cs typeface="Helvetica" panose="020B0604020202020204" pitchFamily="34" charset="0"/>
              </a:rPr>
              <a:t>Pre-diluted quarts provide superior convenience, worker safety, and compliance</a:t>
            </a:r>
            <a:endParaRPr lang="en-US" sz="1100" b="1" dirty="0">
              <a:solidFill>
                <a:schemeClr val="accent6"/>
              </a:solidFill>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FE4C165C-2C19-40D1-9D77-08FC48CF8E22}"/>
              </a:ext>
            </a:extLst>
          </p:cNvPr>
          <p:cNvSpPr txBox="1"/>
          <p:nvPr/>
        </p:nvSpPr>
        <p:spPr>
          <a:xfrm>
            <a:off x="434007" y="847099"/>
            <a:ext cx="5786437" cy="1169551"/>
          </a:xfrm>
          <a:prstGeom prst="rect">
            <a:avLst/>
          </a:prstGeom>
          <a:noFill/>
        </p:spPr>
        <p:txBody>
          <a:bodyPr wrap="square">
            <a:spAutoFit/>
          </a:bodyPr>
          <a:lstStyle/>
          <a:p>
            <a:r>
              <a:rPr lang="en-US" sz="1400" b="0" i="0" dirty="0">
                <a:solidFill>
                  <a:srgbClr val="7D7D7D"/>
                </a:solidFill>
                <a:effectLst/>
                <a:latin typeface="Helvetica W01"/>
              </a:rPr>
              <a:t>Powered by the cleaning power of hydrogen peroxide, Clean by </a:t>
            </a:r>
            <a:r>
              <a:rPr lang="en-US" sz="1400" b="0" i="0" dirty="0" err="1">
                <a:solidFill>
                  <a:srgbClr val="7D7D7D"/>
                </a:solidFill>
                <a:effectLst/>
                <a:latin typeface="Helvetica W01"/>
              </a:rPr>
              <a:t>Peroxy</a:t>
            </a:r>
            <a:r>
              <a:rPr lang="en-US" sz="1400" b="0" i="0" dirty="0">
                <a:solidFill>
                  <a:srgbClr val="7D7D7D"/>
                </a:solidFill>
                <a:effectLst/>
                <a:latin typeface="Helvetica W01"/>
              </a:rPr>
              <a:t> quickly removes everyday soils, including greasy residue, on almost any surface. With a fresh fragrance that says “clean”, Clean by </a:t>
            </a:r>
            <a:r>
              <a:rPr lang="en-US" sz="1400" b="0" i="0" dirty="0" err="1">
                <a:solidFill>
                  <a:srgbClr val="7D7D7D"/>
                </a:solidFill>
                <a:effectLst/>
                <a:latin typeface="Helvetica W01"/>
              </a:rPr>
              <a:t>Peroxy</a:t>
            </a:r>
            <a:r>
              <a:rPr lang="en-US" sz="1400" b="0" i="0" dirty="0">
                <a:solidFill>
                  <a:srgbClr val="7D7D7D"/>
                </a:solidFill>
                <a:effectLst/>
                <a:latin typeface="Helvetica W01"/>
              </a:rPr>
              <a:t> offers the cleaning performance of a professional all-purpose cleaner in a convenient ready-to-use spray.</a:t>
            </a:r>
            <a:endParaRPr lang="en-US" sz="1400" dirty="0"/>
          </a:p>
        </p:txBody>
      </p:sp>
      <p:pic>
        <p:nvPicPr>
          <p:cNvPr id="15" name="Picture 14" descr="Logo, company name&#10;&#10;Description automatically generated">
            <a:extLst>
              <a:ext uri="{FF2B5EF4-FFF2-40B4-BE49-F238E27FC236}">
                <a16:creationId xmlns:a16="http://schemas.microsoft.com/office/drawing/2014/main" id="{835299E3-E02D-45CE-A3A6-550CC973EB9B}"/>
              </a:ext>
            </a:extLst>
          </p:cNvPr>
          <p:cNvPicPr>
            <a:picLocks noChangeAspect="1"/>
          </p:cNvPicPr>
          <p:nvPr/>
        </p:nvPicPr>
        <p:blipFill>
          <a:blip r:embed="rId3"/>
          <a:stretch>
            <a:fillRect/>
          </a:stretch>
        </p:blipFill>
        <p:spPr>
          <a:xfrm>
            <a:off x="7969642" y="3935185"/>
            <a:ext cx="484590" cy="834231"/>
          </a:xfrm>
          <a:prstGeom prst="rect">
            <a:avLst/>
          </a:prstGeom>
        </p:spPr>
      </p:pic>
    </p:spTree>
    <p:extLst>
      <p:ext uri="{BB962C8B-B14F-4D97-AF65-F5344CB8AC3E}">
        <p14:creationId xmlns:p14="http://schemas.microsoft.com/office/powerpoint/2010/main" val="2107275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801289D-8F5A-439B-823F-C89FA1D16031}"/>
              </a:ext>
            </a:extLst>
          </p:cNvPr>
          <p:cNvSpPr>
            <a:spLocks noGrp="1"/>
          </p:cNvSpPr>
          <p:nvPr>
            <p:ph type="body" sz="quarter" idx="13"/>
          </p:nvPr>
        </p:nvSpPr>
        <p:spPr/>
        <p:txBody>
          <a:bodyPr>
            <a:normAutofit fontScale="85000" lnSpcReduction="20000"/>
          </a:bodyPr>
          <a:lstStyle/>
          <a:p>
            <a:r>
              <a:rPr lang="en-US" dirty="0"/>
              <a:t>biologicals</a:t>
            </a:r>
          </a:p>
        </p:txBody>
      </p:sp>
      <p:sp>
        <p:nvSpPr>
          <p:cNvPr id="3" name="Title 2">
            <a:extLst>
              <a:ext uri="{FF2B5EF4-FFF2-40B4-BE49-F238E27FC236}">
                <a16:creationId xmlns:a16="http://schemas.microsoft.com/office/drawing/2014/main" id="{1BB90EB2-F3BC-46E9-8ECA-C03FC7B2DD82}"/>
              </a:ext>
            </a:extLst>
          </p:cNvPr>
          <p:cNvSpPr>
            <a:spLocks noGrp="1"/>
          </p:cNvSpPr>
          <p:nvPr>
            <p:ph type="title"/>
          </p:nvPr>
        </p:nvSpPr>
        <p:spPr>
          <a:xfrm>
            <a:off x="838038" y="621542"/>
            <a:ext cx="7886700" cy="501896"/>
          </a:xfrm>
        </p:spPr>
        <p:txBody>
          <a:bodyPr/>
          <a:lstStyle/>
          <a:p>
            <a:r>
              <a:rPr lang="en-US" dirty="0"/>
              <a:t>What makes them different?</a:t>
            </a:r>
          </a:p>
        </p:txBody>
      </p:sp>
      <p:sp>
        <p:nvSpPr>
          <p:cNvPr id="4" name="Content Placeholder 3">
            <a:extLst>
              <a:ext uri="{FF2B5EF4-FFF2-40B4-BE49-F238E27FC236}">
                <a16:creationId xmlns:a16="http://schemas.microsoft.com/office/drawing/2014/main" id="{5EBA8408-D69D-4E6A-BCDF-49CED7A3FDDC}"/>
              </a:ext>
            </a:extLst>
          </p:cNvPr>
          <p:cNvSpPr>
            <a:spLocks noGrp="1"/>
          </p:cNvSpPr>
          <p:nvPr>
            <p:ph idx="1"/>
          </p:nvPr>
        </p:nvSpPr>
        <p:spPr>
          <a:xfrm>
            <a:off x="1704975" y="1431339"/>
            <a:ext cx="5866117" cy="3540711"/>
          </a:xfrm>
        </p:spPr>
        <p:txBody>
          <a:bodyPr/>
          <a:lstStyle/>
          <a:p>
            <a:pPr marL="214313" indent="-214313"/>
            <a:r>
              <a:rPr lang="en-US" sz="1350" dirty="0">
                <a:latin typeface="Gotham Bold" pitchFamily="50" charset="0"/>
                <a:cs typeface="Gotham Bold" pitchFamily="50" charset="0"/>
              </a:rPr>
              <a:t>They actually eat the soil (sugars, carbohydrates, proteins, fats).</a:t>
            </a:r>
          </a:p>
          <a:p>
            <a:pPr marL="214313" indent="-214313"/>
            <a:endParaRPr lang="en-US" sz="1350" dirty="0">
              <a:latin typeface="Gotham Bold" pitchFamily="50" charset="0"/>
              <a:cs typeface="Gotham Bold" pitchFamily="50" charset="0"/>
            </a:endParaRPr>
          </a:p>
          <a:p>
            <a:pPr marL="214313" indent="-214313"/>
            <a:r>
              <a:rPr lang="en-US" sz="1350" dirty="0">
                <a:latin typeface="Gotham Bold" pitchFamily="50" charset="0"/>
                <a:cs typeface="Gotham Bold" pitchFamily="50" charset="0"/>
              </a:rPr>
              <a:t>The single biggest thing that makes them different is they take time to function.</a:t>
            </a:r>
          </a:p>
          <a:p>
            <a:pPr marL="214313" indent="-214313"/>
            <a:endParaRPr lang="en-US" sz="1350" dirty="0">
              <a:latin typeface="Gotham Bold" pitchFamily="50" charset="0"/>
              <a:cs typeface="Gotham Bold" pitchFamily="50" charset="0"/>
            </a:endParaRPr>
          </a:p>
          <a:p>
            <a:pPr marL="214313" indent="-214313"/>
            <a:r>
              <a:rPr lang="en-US" sz="1350" dirty="0">
                <a:latin typeface="Gotham Bold" pitchFamily="50" charset="0"/>
                <a:cs typeface="Gotham Bold" pitchFamily="50" charset="0"/>
              </a:rPr>
              <a:t>Because they take time to function if the application allows, we add other ingredients to the product to help produce the desired results faster. </a:t>
            </a:r>
          </a:p>
          <a:p>
            <a:endParaRPr lang="en-US" dirty="0"/>
          </a:p>
          <a:p>
            <a:endParaRPr lang="en-US" dirty="0"/>
          </a:p>
        </p:txBody>
      </p:sp>
    </p:spTree>
    <p:extLst>
      <p:ext uri="{BB962C8B-B14F-4D97-AF65-F5344CB8AC3E}">
        <p14:creationId xmlns:p14="http://schemas.microsoft.com/office/powerpoint/2010/main" val="73772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AF5C62-04D6-4CC1-8043-C8DC9969DC97}"/>
              </a:ext>
            </a:extLst>
          </p:cNvPr>
          <p:cNvSpPr>
            <a:spLocks noGrp="1"/>
          </p:cNvSpPr>
          <p:nvPr>
            <p:ph type="body" sz="quarter" idx="13"/>
          </p:nvPr>
        </p:nvSpPr>
        <p:spPr/>
        <p:txBody>
          <a:bodyPr>
            <a:normAutofit fontScale="85000" lnSpcReduction="20000"/>
          </a:bodyPr>
          <a:lstStyle/>
          <a:p>
            <a:r>
              <a:rPr lang="en-US" dirty="0"/>
              <a:t>Consume nature’s way</a:t>
            </a:r>
          </a:p>
        </p:txBody>
      </p:sp>
      <p:pic>
        <p:nvPicPr>
          <p:cNvPr id="108" name="Content Placeholder 4"/>
          <p:cNvPicPr>
            <a:picLocks noChangeAspect="1"/>
          </p:cNvPicPr>
          <p:nvPr/>
        </p:nvPicPr>
        <p:blipFill>
          <a:blip r:embed="rId2"/>
          <a:stretch>
            <a:fillRect/>
          </a:stretch>
        </p:blipFill>
        <p:spPr bwMode="auto">
          <a:xfrm>
            <a:off x="427260" y="1139594"/>
            <a:ext cx="3925915" cy="14838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pic>
      <p:pic>
        <p:nvPicPr>
          <p:cNvPr id="37893" name="Picture 10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200" y="1126568"/>
            <a:ext cx="4002540" cy="149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27101"/>
            <a:ext cx="2184682" cy="169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C7C19C63-5BD1-4C80-B535-738D7C4E972E}"/>
              </a:ext>
            </a:extLst>
          </p:cNvPr>
          <p:cNvSpPr txBox="1"/>
          <p:nvPr/>
        </p:nvSpPr>
        <p:spPr>
          <a:xfrm>
            <a:off x="3619965" y="393360"/>
            <a:ext cx="3466635" cy="300082"/>
          </a:xfrm>
          <a:prstGeom prst="rect">
            <a:avLst/>
          </a:prstGeom>
          <a:noFill/>
        </p:spPr>
        <p:txBody>
          <a:bodyPr wrap="square">
            <a:spAutoFit/>
          </a:bodyPr>
          <a:lstStyle/>
          <a:p>
            <a:r>
              <a:rPr lang="en-US" sz="1350" baseline="100000" dirty="0">
                <a:solidFill>
                  <a:schemeClr val="accent2">
                    <a:lumMod val="10000"/>
                    <a:lumOff val="90000"/>
                  </a:schemeClr>
                </a:solidFill>
                <a:latin typeface="Helvetica LT Std Compressed" panose="020B0806030702040204" pitchFamily="34" charset="0"/>
                <a:cs typeface="Gotham Bold" pitchFamily="50" charset="0"/>
              </a:rPr>
              <a:t>®</a:t>
            </a:r>
            <a:endParaRPr lang="en-US" sz="1350" dirty="0">
              <a:solidFill>
                <a:schemeClr val="accent2">
                  <a:lumMod val="10000"/>
                  <a:lumOff val="90000"/>
                </a:schemeClr>
              </a:solidFill>
              <a:latin typeface="Helvetica LT Std Compressed" panose="020B0806030702040204" pitchFamily="34" charset="0"/>
              <a:cs typeface="Gotham Bold" pitchFamily="50" charset="0"/>
            </a:endParaRPr>
          </a:p>
        </p:txBody>
      </p:sp>
      <p:pic>
        <p:nvPicPr>
          <p:cNvPr id="8" name="Content Placeholder 4">
            <a:extLst>
              <a:ext uri="{FF2B5EF4-FFF2-40B4-BE49-F238E27FC236}">
                <a16:creationId xmlns:a16="http://schemas.microsoft.com/office/drawing/2014/main" id="{D6428BD8-A581-4E4E-820F-91B473945AB2}"/>
              </a:ext>
            </a:extLst>
          </p:cNvPr>
          <p:cNvPicPr>
            <a:picLocks noChangeAspect="1"/>
          </p:cNvPicPr>
          <p:nvPr/>
        </p:nvPicPr>
        <p:blipFill rotWithShape="1">
          <a:blip r:embed="rId5"/>
          <a:srcRect r="75224"/>
          <a:stretch/>
        </p:blipFill>
        <p:spPr bwMode="auto">
          <a:xfrm>
            <a:off x="2156387" y="2827101"/>
            <a:ext cx="1116374" cy="1696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pic>
      <p:pic>
        <p:nvPicPr>
          <p:cNvPr id="9" name="Content Placeholder 4">
            <a:extLst>
              <a:ext uri="{FF2B5EF4-FFF2-40B4-BE49-F238E27FC236}">
                <a16:creationId xmlns:a16="http://schemas.microsoft.com/office/drawing/2014/main" id="{D1088D13-EE80-4BF6-A08B-C1E08676B3FB}"/>
              </a:ext>
            </a:extLst>
          </p:cNvPr>
          <p:cNvPicPr>
            <a:picLocks noGrp="1" noChangeAspect="1"/>
          </p:cNvPicPr>
          <p:nvPr>
            <p:ph idx="1"/>
          </p:nvPr>
        </p:nvPicPr>
        <p:blipFill rotWithShape="1">
          <a:blip r:embed="rId5"/>
          <a:srcRect l="50038" r="25757"/>
          <a:stretch/>
        </p:blipFill>
        <p:spPr bwMode="auto">
          <a:xfrm>
            <a:off x="3269121" y="2827101"/>
            <a:ext cx="1090657" cy="1696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pic>
    </p:spTree>
    <p:extLst>
      <p:ext uri="{BB962C8B-B14F-4D97-AF65-F5344CB8AC3E}">
        <p14:creationId xmlns:p14="http://schemas.microsoft.com/office/powerpoint/2010/main" val="138078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676401" y="4686300"/>
            <a:ext cx="1422797" cy="342900"/>
          </a:xfrm>
          <a:prstGeom prst="rect">
            <a:avLst/>
          </a:prstGeom>
          <a:noFill/>
          <a:ln w="12700">
            <a:noFill/>
            <a:miter lim="800000"/>
            <a:headEnd/>
            <a:tailEnd/>
          </a:ln>
        </p:spPr>
        <p:txBody>
          <a:bodyPr wrap="none" anchor="ctr"/>
          <a:lstStyle/>
          <a:p>
            <a:endParaRPr lang="en-US" sz="1350"/>
          </a:p>
        </p:txBody>
      </p:sp>
      <p:sp>
        <p:nvSpPr>
          <p:cNvPr id="6147" name="Rectangle 3"/>
          <p:cNvSpPr>
            <a:spLocks noChangeArrowheads="1"/>
          </p:cNvSpPr>
          <p:nvPr/>
        </p:nvSpPr>
        <p:spPr bwMode="auto">
          <a:xfrm>
            <a:off x="3505200" y="4686300"/>
            <a:ext cx="2133600" cy="342900"/>
          </a:xfrm>
          <a:prstGeom prst="rect">
            <a:avLst/>
          </a:prstGeom>
          <a:noFill/>
          <a:ln w="12700">
            <a:noFill/>
            <a:miter lim="800000"/>
            <a:headEnd/>
            <a:tailEnd/>
          </a:ln>
        </p:spPr>
        <p:txBody>
          <a:bodyPr wrap="none" anchor="ctr"/>
          <a:lstStyle/>
          <a:p>
            <a:endParaRPr lang="en-US" sz="1350"/>
          </a:p>
        </p:txBody>
      </p:sp>
      <p:sp>
        <p:nvSpPr>
          <p:cNvPr id="6148" name="Rectangle 4"/>
          <p:cNvSpPr>
            <a:spLocks noChangeArrowheads="1"/>
          </p:cNvSpPr>
          <p:nvPr/>
        </p:nvSpPr>
        <p:spPr bwMode="auto">
          <a:xfrm>
            <a:off x="2224088" y="4686300"/>
            <a:ext cx="1428750" cy="342900"/>
          </a:xfrm>
          <a:prstGeom prst="rect">
            <a:avLst/>
          </a:prstGeom>
          <a:noFill/>
          <a:ln w="12700">
            <a:noFill/>
            <a:miter lim="800000"/>
            <a:headEnd/>
            <a:tailEnd/>
          </a:ln>
        </p:spPr>
        <p:txBody>
          <a:bodyPr wrap="none" anchor="ctr"/>
          <a:lstStyle/>
          <a:p>
            <a:endParaRPr lang="en-US" sz="1350"/>
          </a:p>
        </p:txBody>
      </p:sp>
      <p:sp>
        <p:nvSpPr>
          <p:cNvPr id="6149" name="Rectangle 5"/>
          <p:cNvSpPr>
            <a:spLocks noChangeArrowheads="1"/>
          </p:cNvSpPr>
          <p:nvPr/>
        </p:nvSpPr>
        <p:spPr bwMode="auto">
          <a:xfrm>
            <a:off x="4052888" y="4686300"/>
            <a:ext cx="2171700" cy="342900"/>
          </a:xfrm>
          <a:prstGeom prst="rect">
            <a:avLst/>
          </a:prstGeom>
          <a:noFill/>
          <a:ln w="12700">
            <a:noFill/>
            <a:miter lim="800000"/>
            <a:headEnd/>
            <a:tailEnd/>
          </a:ln>
        </p:spPr>
        <p:txBody>
          <a:bodyPr wrap="none" anchor="ctr"/>
          <a:lstStyle/>
          <a:p>
            <a:endParaRPr lang="en-US" sz="1350"/>
          </a:p>
        </p:txBody>
      </p:sp>
      <p:sp>
        <p:nvSpPr>
          <p:cNvPr id="5" name="Text Placeholder 4">
            <a:extLst>
              <a:ext uri="{FF2B5EF4-FFF2-40B4-BE49-F238E27FC236}">
                <a16:creationId xmlns:a16="http://schemas.microsoft.com/office/drawing/2014/main" id="{24DE006B-CE9B-4451-80FB-9AFF3246895F}"/>
              </a:ext>
            </a:extLst>
          </p:cNvPr>
          <p:cNvSpPr>
            <a:spLocks noGrp="1"/>
          </p:cNvSpPr>
          <p:nvPr>
            <p:ph type="body" sz="quarter" idx="13"/>
          </p:nvPr>
        </p:nvSpPr>
        <p:spPr/>
        <p:txBody>
          <a:bodyPr>
            <a:normAutofit lnSpcReduction="10000"/>
          </a:bodyPr>
          <a:lstStyle/>
          <a:p>
            <a:r>
              <a:rPr lang="en-US" sz="4050" dirty="0"/>
              <a:t>Understanding the Journey</a:t>
            </a:r>
          </a:p>
          <a:p>
            <a:endParaRPr lang="en-US" dirty="0"/>
          </a:p>
        </p:txBody>
      </p:sp>
      <p:sp>
        <p:nvSpPr>
          <p:cNvPr id="6" name="Title 5">
            <a:extLst>
              <a:ext uri="{FF2B5EF4-FFF2-40B4-BE49-F238E27FC236}">
                <a16:creationId xmlns:a16="http://schemas.microsoft.com/office/drawing/2014/main" id="{D7B745B3-92F5-477F-A38B-86974B1FDB09}"/>
              </a:ext>
            </a:extLst>
          </p:cNvPr>
          <p:cNvSpPr>
            <a:spLocks noGrp="1"/>
          </p:cNvSpPr>
          <p:nvPr>
            <p:ph type="title"/>
          </p:nvPr>
        </p:nvSpPr>
        <p:spPr/>
        <p:txBody>
          <a:bodyPr/>
          <a:lstStyle/>
          <a:p>
            <a:endParaRPr lang="en-US" dirty="0"/>
          </a:p>
        </p:txBody>
      </p:sp>
      <p:sp>
        <p:nvSpPr>
          <p:cNvPr id="6150" name="Rectangle 7"/>
          <p:cNvSpPr>
            <a:spLocks noGrp="1" noChangeArrowheads="1"/>
          </p:cNvSpPr>
          <p:nvPr>
            <p:ph idx="1"/>
          </p:nvPr>
        </p:nvSpPr>
        <p:spPr/>
        <p:txBody>
          <a:bodyPr/>
          <a:lstStyle/>
          <a:p>
            <a:pPr marL="0" indent="0" algn="ctr">
              <a:buNone/>
            </a:pPr>
            <a:endParaRPr lang="en-US" dirty="0">
              <a:latin typeface="Helvetica" panose="020B0604020202020204" pitchFamily="34" charset="0"/>
              <a:cs typeface="Helvetica" panose="020B0604020202020204" pitchFamily="34" charset="0"/>
            </a:endParaRPr>
          </a:p>
          <a:p>
            <a:pPr marL="0" indent="0">
              <a:buNone/>
            </a:pPr>
            <a:r>
              <a:rPr lang="en-US" sz="1350" b="1" i="1" dirty="0">
                <a:solidFill>
                  <a:srgbClr val="0070C0"/>
                </a:solidFill>
                <a:latin typeface="Gotham Bold" pitchFamily="50" charset="0"/>
                <a:cs typeface="Gotham Bold" pitchFamily="50" charset="0"/>
              </a:rPr>
              <a:t>Green</a:t>
            </a:r>
            <a:r>
              <a:rPr lang="en-US" sz="1350" dirty="0">
                <a:solidFill>
                  <a:srgbClr val="0070C0"/>
                </a:solidFill>
                <a:latin typeface="Gotham Bold" pitchFamily="50" charset="0"/>
                <a:cs typeface="Gotham Bold" pitchFamily="50" charset="0"/>
              </a:rPr>
              <a:t>: </a:t>
            </a:r>
            <a:r>
              <a:rPr lang="en-US" sz="1350" dirty="0">
                <a:latin typeface="Gotham Bold" pitchFamily="50" charset="0"/>
                <a:cs typeface="Gotham Bold" pitchFamily="50" charset="0"/>
              </a:rPr>
              <a:t>Safer for the product user, the people working in the area, and the surrounding environment. Most 3</a:t>
            </a:r>
            <a:r>
              <a:rPr lang="en-US" sz="1350" baseline="30000" dirty="0">
                <a:latin typeface="Gotham Bold" pitchFamily="50" charset="0"/>
                <a:cs typeface="Gotham Bold" pitchFamily="50" charset="0"/>
              </a:rPr>
              <a:t>rd</a:t>
            </a:r>
            <a:r>
              <a:rPr lang="en-US" sz="1350" dirty="0">
                <a:latin typeface="Gotham Bold" pitchFamily="50" charset="0"/>
                <a:cs typeface="Gotham Bold" pitchFamily="50" charset="0"/>
              </a:rPr>
              <a:t> party certifiers require the use of concentrates to reduce waste.</a:t>
            </a:r>
          </a:p>
          <a:p>
            <a:pPr marL="0" indent="0">
              <a:buNone/>
            </a:pPr>
            <a:endParaRPr lang="en-US" sz="1350" dirty="0">
              <a:latin typeface="Gotham Bold" pitchFamily="50" charset="0"/>
              <a:cs typeface="Gotham Bold" pitchFamily="50" charset="0"/>
            </a:endParaRPr>
          </a:p>
          <a:p>
            <a:pPr marL="0" indent="0">
              <a:buNone/>
            </a:pPr>
            <a:r>
              <a:rPr lang="en-US" sz="1350" b="1" i="1" dirty="0" err="1">
                <a:solidFill>
                  <a:srgbClr val="0070C0"/>
                </a:solidFill>
                <a:latin typeface="Gotham Bold" pitchFamily="50" charset="0"/>
                <a:cs typeface="Gotham Bold" pitchFamily="50" charset="0"/>
              </a:rPr>
              <a:t>BioBased</a:t>
            </a:r>
            <a:r>
              <a:rPr lang="en-US" sz="1350" dirty="0">
                <a:solidFill>
                  <a:srgbClr val="0070C0"/>
                </a:solidFill>
                <a:latin typeface="Gotham Bold" pitchFamily="50" charset="0"/>
                <a:cs typeface="Gotham Bold" pitchFamily="50" charset="0"/>
              </a:rPr>
              <a:t>:  </a:t>
            </a:r>
            <a:r>
              <a:rPr lang="en-US" sz="1350" dirty="0">
                <a:latin typeface="Gotham Bold" pitchFamily="50" charset="0"/>
                <a:cs typeface="Gotham Bold" pitchFamily="50" charset="0"/>
              </a:rPr>
              <a:t>Uses materials from Renewable (</a:t>
            </a:r>
            <a:r>
              <a:rPr lang="en-US" sz="1350" dirty="0" err="1">
                <a:latin typeface="Gotham Bold" pitchFamily="50" charset="0"/>
                <a:cs typeface="Gotham Bold" pitchFamily="50" charset="0"/>
              </a:rPr>
              <a:t>regrowable</a:t>
            </a:r>
            <a:r>
              <a:rPr lang="en-US" sz="1350" dirty="0">
                <a:latin typeface="Gotham Bold" pitchFamily="50" charset="0"/>
                <a:cs typeface="Gotham Bold" pitchFamily="50" charset="0"/>
              </a:rPr>
              <a:t>) resources. </a:t>
            </a:r>
          </a:p>
          <a:p>
            <a:pPr marL="0" indent="0">
              <a:buNone/>
            </a:pPr>
            <a:endParaRPr lang="en-US" sz="1350" dirty="0">
              <a:latin typeface="Gotham Bold" pitchFamily="50" charset="0"/>
              <a:cs typeface="Gotham Bold" pitchFamily="50" charset="0"/>
            </a:endParaRPr>
          </a:p>
          <a:p>
            <a:pPr marL="0" indent="0">
              <a:buNone/>
            </a:pPr>
            <a:r>
              <a:rPr lang="en-US" sz="1350" b="1" i="1" dirty="0">
                <a:solidFill>
                  <a:srgbClr val="0070C0"/>
                </a:solidFill>
                <a:latin typeface="Gotham Bold" pitchFamily="50" charset="0"/>
                <a:cs typeface="Gotham Bold" pitchFamily="50" charset="0"/>
              </a:rPr>
              <a:t>Biological</a:t>
            </a:r>
            <a:r>
              <a:rPr lang="en-US" sz="1350" dirty="0">
                <a:latin typeface="Gotham Bold" pitchFamily="50" charset="0"/>
                <a:cs typeface="Gotham Bold" pitchFamily="50" charset="0"/>
              </a:rPr>
              <a:t>: Living organisms also called probiotics or digesters</a:t>
            </a:r>
          </a:p>
          <a:p>
            <a:pPr marL="0" indent="0">
              <a:buNone/>
            </a:pPr>
            <a:endParaRPr lang="en-US" dirty="0">
              <a:latin typeface="Rockwell"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050"/>
          <p:cNvSpPr txBox="1">
            <a:spLocks noChangeArrowheads="1"/>
          </p:cNvSpPr>
          <p:nvPr/>
        </p:nvSpPr>
        <p:spPr bwMode="auto">
          <a:xfrm>
            <a:off x="1600200" y="914400"/>
            <a:ext cx="548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ea typeface="ヒラギノ角ゴ ProN W3"/>
                <a:cs typeface="ヒラギノ角ゴ ProN W3"/>
              </a:defRPr>
            </a:lvl1pPr>
            <a:lvl2pPr marL="742950" indent="-285750">
              <a:defRPr sz="2400">
                <a:solidFill>
                  <a:schemeClr val="tx1"/>
                </a:solidFill>
                <a:latin typeface="Times New Roman" panose="02020603050405020304" pitchFamily="18" charset="0"/>
                <a:ea typeface="ヒラギノ角ゴ ProN W3"/>
                <a:cs typeface="ヒラギノ角ゴ ProN W3"/>
              </a:defRPr>
            </a:lvl2pPr>
            <a:lvl3pPr marL="1143000" indent="-228600">
              <a:defRPr sz="2400">
                <a:solidFill>
                  <a:schemeClr val="tx1"/>
                </a:solidFill>
                <a:latin typeface="Times New Roman" panose="02020603050405020304" pitchFamily="18" charset="0"/>
                <a:ea typeface="ヒラギノ角ゴ ProN W3"/>
                <a:cs typeface="ヒラギノ角ゴ ProN W3"/>
              </a:defRPr>
            </a:lvl3pPr>
            <a:lvl4pPr marL="1600200" indent="-228600">
              <a:defRPr sz="2400">
                <a:solidFill>
                  <a:schemeClr val="tx1"/>
                </a:solidFill>
                <a:latin typeface="Times New Roman" panose="02020603050405020304" pitchFamily="18" charset="0"/>
                <a:ea typeface="ヒラギノ角ゴ ProN W3"/>
                <a:cs typeface="ヒラギノ角ゴ ProN W3"/>
              </a:defRPr>
            </a:lvl4pPr>
            <a:lvl5pPr marL="2057400" indent="-228600">
              <a:defRPr sz="2400">
                <a:solidFill>
                  <a:schemeClr val="tx1"/>
                </a:solidFill>
                <a:latin typeface="Times New Roman" panose="02020603050405020304" pitchFamily="18" charset="0"/>
                <a:ea typeface="ヒラギノ角ゴ ProN W3"/>
                <a:cs typeface="ヒラギノ角ゴ ProN W3"/>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9pPr>
          </a:lstStyle>
          <a:p>
            <a:pPr defTabSz="685800">
              <a:defRPr/>
            </a:pPr>
            <a:endParaRPr lang="en-US" altLang="en-US" sz="1800" b="1" kern="0" dirty="0">
              <a:ea typeface="ヒラギノ角ゴ ProN W6"/>
              <a:cs typeface="ヒラギノ角ゴ ProN W6"/>
            </a:endParaRPr>
          </a:p>
        </p:txBody>
      </p:sp>
      <p:pic>
        <p:nvPicPr>
          <p:cNvPr id="4" name="Picture 3">
            <a:extLst>
              <a:ext uri="{FF2B5EF4-FFF2-40B4-BE49-F238E27FC236}">
                <a16:creationId xmlns:a16="http://schemas.microsoft.com/office/drawing/2014/main" id="{C3290BC5-D970-4112-B800-74EF0C5D3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954148"/>
            <a:ext cx="5157216" cy="3903602"/>
          </a:xfrm>
          <a:prstGeom prst="rect">
            <a:avLst/>
          </a:prstGeom>
        </p:spPr>
      </p:pic>
      <p:sp>
        <p:nvSpPr>
          <p:cNvPr id="9" name="Text Placeholder 8">
            <a:extLst>
              <a:ext uri="{FF2B5EF4-FFF2-40B4-BE49-F238E27FC236}">
                <a16:creationId xmlns:a16="http://schemas.microsoft.com/office/drawing/2014/main" id="{48B812A7-5449-4E80-B18D-7134D931D2AB}"/>
              </a:ext>
            </a:extLst>
          </p:cNvPr>
          <p:cNvSpPr>
            <a:spLocks noGrp="1"/>
          </p:cNvSpPr>
          <p:nvPr>
            <p:ph type="body" sz="quarter" idx="13"/>
          </p:nvPr>
        </p:nvSpPr>
        <p:spPr/>
        <p:txBody>
          <a:bodyPr>
            <a:normAutofit fontScale="85000" lnSpcReduction="20000"/>
          </a:bodyPr>
          <a:lstStyle/>
          <a:p>
            <a:r>
              <a:rPr lang="en-US" dirty="0"/>
              <a:t>Understanding the Journey</a:t>
            </a:r>
          </a:p>
        </p:txBody>
      </p:sp>
      <p:sp>
        <p:nvSpPr>
          <p:cNvPr id="7" name="Title 6">
            <a:extLst>
              <a:ext uri="{FF2B5EF4-FFF2-40B4-BE49-F238E27FC236}">
                <a16:creationId xmlns:a16="http://schemas.microsoft.com/office/drawing/2014/main" id="{CF03C4E0-3F0C-4C1D-99F3-030F6E749FD2}"/>
              </a:ext>
            </a:extLst>
          </p:cNvPr>
          <p:cNvSpPr>
            <a:spLocks noGrp="1"/>
          </p:cNvSpPr>
          <p:nvPr>
            <p:ph type="title"/>
          </p:nvPr>
        </p:nvSpPr>
        <p:spPr>
          <a:xfrm>
            <a:off x="1881255" y="526804"/>
            <a:ext cx="5915025" cy="501896"/>
          </a:xfrm>
        </p:spPr>
        <p:txBody>
          <a:bodyPr/>
          <a:lstStyle/>
          <a:p>
            <a:r>
              <a:rPr lang="en-US" dirty="0"/>
              <a:t>Third party certifications</a:t>
            </a:r>
          </a:p>
        </p:txBody>
      </p:sp>
      <p:sp>
        <p:nvSpPr>
          <p:cNvPr id="8" name="Content Placeholder 7">
            <a:extLst>
              <a:ext uri="{FF2B5EF4-FFF2-40B4-BE49-F238E27FC236}">
                <a16:creationId xmlns:a16="http://schemas.microsoft.com/office/drawing/2014/main" id="{DBF0A319-2E8E-4A52-9E4F-22142158B0F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571195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BC512-7AAE-418A-B501-7C25F01F3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974190"/>
            <a:ext cx="5395980" cy="3975067"/>
          </a:xfrm>
          <a:prstGeom prst="rect">
            <a:avLst/>
          </a:prstGeom>
        </p:spPr>
      </p:pic>
      <p:sp>
        <p:nvSpPr>
          <p:cNvPr id="8" name="Text Placeholder 7">
            <a:extLst>
              <a:ext uri="{FF2B5EF4-FFF2-40B4-BE49-F238E27FC236}">
                <a16:creationId xmlns:a16="http://schemas.microsoft.com/office/drawing/2014/main" id="{5DEB3EA0-2904-4C85-9CF5-58DFFD8D5964}"/>
              </a:ext>
            </a:extLst>
          </p:cNvPr>
          <p:cNvSpPr>
            <a:spLocks noGrp="1"/>
          </p:cNvSpPr>
          <p:nvPr>
            <p:ph type="body" sz="quarter" idx="13"/>
          </p:nvPr>
        </p:nvSpPr>
        <p:spPr/>
        <p:txBody>
          <a:bodyPr>
            <a:normAutofit fontScale="85000" lnSpcReduction="20000"/>
          </a:bodyPr>
          <a:lstStyle/>
          <a:p>
            <a:r>
              <a:rPr lang="en-US" dirty="0"/>
              <a:t>Understanding the journey</a:t>
            </a:r>
          </a:p>
        </p:txBody>
      </p:sp>
      <p:sp>
        <p:nvSpPr>
          <p:cNvPr id="6" name="Title 5">
            <a:extLst>
              <a:ext uri="{FF2B5EF4-FFF2-40B4-BE49-F238E27FC236}">
                <a16:creationId xmlns:a16="http://schemas.microsoft.com/office/drawing/2014/main" id="{70923B56-8421-4E49-8C54-52584B004559}"/>
              </a:ext>
            </a:extLst>
          </p:cNvPr>
          <p:cNvSpPr>
            <a:spLocks noGrp="1"/>
          </p:cNvSpPr>
          <p:nvPr>
            <p:ph type="title"/>
          </p:nvPr>
        </p:nvSpPr>
        <p:spPr>
          <a:xfrm>
            <a:off x="908334" y="673107"/>
            <a:ext cx="5915025" cy="501896"/>
          </a:xfrm>
        </p:spPr>
        <p:txBody>
          <a:bodyPr/>
          <a:lstStyle/>
          <a:p>
            <a:r>
              <a:rPr lang="en-US" dirty="0" err="1"/>
              <a:t>BioRenewables</a:t>
            </a:r>
            <a:endParaRPr lang="en-US" dirty="0"/>
          </a:p>
        </p:txBody>
      </p:sp>
    </p:spTree>
    <p:extLst>
      <p:ext uri="{BB962C8B-B14F-4D97-AF65-F5344CB8AC3E}">
        <p14:creationId xmlns:p14="http://schemas.microsoft.com/office/powerpoint/2010/main" val="3627680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676401" y="4686300"/>
            <a:ext cx="1422797" cy="342900"/>
          </a:xfrm>
          <a:prstGeom prst="rect">
            <a:avLst/>
          </a:prstGeom>
          <a:noFill/>
          <a:ln w="12700">
            <a:noFill/>
            <a:miter lim="800000"/>
            <a:headEnd/>
            <a:tailEnd/>
          </a:ln>
        </p:spPr>
        <p:txBody>
          <a:bodyPr wrap="none" anchor="ctr"/>
          <a:lstStyle/>
          <a:p>
            <a:endParaRPr lang="en-US" sz="1350"/>
          </a:p>
        </p:txBody>
      </p:sp>
      <p:sp>
        <p:nvSpPr>
          <p:cNvPr id="6147" name="Rectangle 3"/>
          <p:cNvSpPr>
            <a:spLocks noChangeArrowheads="1"/>
          </p:cNvSpPr>
          <p:nvPr/>
        </p:nvSpPr>
        <p:spPr bwMode="auto">
          <a:xfrm>
            <a:off x="3505200" y="4686300"/>
            <a:ext cx="2133600" cy="342900"/>
          </a:xfrm>
          <a:prstGeom prst="rect">
            <a:avLst/>
          </a:prstGeom>
          <a:noFill/>
          <a:ln w="12700">
            <a:noFill/>
            <a:miter lim="800000"/>
            <a:headEnd/>
            <a:tailEnd/>
          </a:ln>
        </p:spPr>
        <p:txBody>
          <a:bodyPr wrap="none" anchor="ctr"/>
          <a:lstStyle/>
          <a:p>
            <a:endParaRPr lang="en-US" sz="1350"/>
          </a:p>
        </p:txBody>
      </p:sp>
      <p:sp>
        <p:nvSpPr>
          <p:cNvPr id="6148" name="Rectangle 4"/>
          <p:cNvSpPr>
            <a:spLocks noChangeArrowheads="1"/>
          </p:cNvSpPr>
          <p:nvPr/>
        </p:nvSpPr>
        <p:spPr bwMode="auto">
          <a:xfrm>
            <a:off x="2224088" y="4686300"/>
            <a:ext cx="1428750" cy="342900"/>
          </a:xfrm>
          <a:prstGeom prst="rect">
            <a:avLst/>
          </a:prstGeom>
          <a:noFill/>
          <a:ln w="12700">
            <a:noFill/>
            <a:miter lim="800000"/>
            <a:headEnd/>
            <a:tailEnd/>
          </a:ln>
        </p:spPr>
        <p:txBody>
          <a:bodyPr wrap="none" anchor="ctr"/>
          <a:lstStyle/>
          <a:p>
            <a:endParaRPr lang="en-US" sz="1350"/>
          </a:p>
        </p:txBody>
      </p:sp>
      <p:sp>
        <p:nvSpPr>
          <p:cNvPr id="6149" name="Rectangle 5"/>
          <p:cNvSpPr>
            <a:spLocks noChangeArrowheads="1"/>
          </p:cNvSpPr>
          <p:nvPr/>
        </p:nvSpPr>
        <p:spPr bwMode="auto">
          <a:xfrm>
            <a:off x="4052888" y="4686300"/>
            <a:ext cx="2171700" cy="342900"/>
          </a:xfrm>
          <a:prstGeom prst="rect">
            <a:avLst/>
          </a:prstGeom>
          <a:noFill/>
          <a:ln w="12700">
            <a:noFill/>
            <a:miter lim="800000"/>
            <a:headEnd/>
            <a:tailEnd/>
          </a:ln>
        </p:spPr>
        <p:txBody>
          <a:bodyPr wrap="none" anchor="ctr"/>
          <a:lstStyle/>
          <a:p>
            <a:endParaRPr lang="en-US" sz="1350"/>
          </a:p>
        </p:txBody>
      </p:sp>
      <p:sp>
        <p:nvSpPr>
          <p:cNvPr id="5" name="Text Placeholder 4">
            <a:extLst>
              <a:ext uri="{FF2B5EF4-FFF2-40B4-BE49-F238E27FC236}">
                <a16:creationId xmlns:a16="http://schemas.microsoft.com/office/drawing/2014/main" id="{C18864A1-D808-4D13-B93C-4E093958D421}"/>
              </a:ext>
            </a:extLst>
          </p:cNvPr>
          <p:cNvSpPr>
            <a:spLocks noGrp="1"/>
          </p:cNvSpPr>
          <p:nvPr>
            <p:ph type="body" sz="quarter" idx="13"/>
          </p:nvPr>
        </p:nvSpPr>
        <p:spPr/>
        <p:txBody>
          <a:bodyPr>
            <a:normAutofit fontScale="85000" lnSpcReduction="20000"/>
          </a:bodyPr>
          <a:lstStyle/>
          <a:p>
            <a:r>
              <a:rPr lang="en-US" dirty="0"/>
              <a:t>Understanding the journey</a:t>
            </a:r>
          </a:p>
        </p:txBody>
      </p:sp>
      <p:sp>
        <p:nvSpPr>
          <p:cNvPr id="4" name="Title 3">
            <a:extLst>
              <a:ext uri="{FF2B5EF4-FFF2-40B4-BE49-F238E27FC236}">
                <a16:creationId xmlns:a16="http://schemas.microsoft.com/office/drawing/2014/main" id="{A0D32D20-CD86-439C-9C57-4C92DF01946F}"/>
              </a:ext>
            </a:extLst>
          </p:cNvPr>
          <p:cNvSpPr>
            <a:spLocks noGrp="1"/>
          </p:cNvSpPr>
          <p:nvPr>
            <p:ph type="title"/>
          </p:nvPr>
        </p:nvSpPr>
        <p:spPr/>
        <p:txBody>
          <a:bodyPr/>
          <a:lstStyle/>
          <a:p>
            <a:endParaRPr lang="en-US" dirty="0"/>
          </a:p>
        </p:txBody>
      </p:sp>
      <p:sp>
        <p:nvSpPr>
          <p:cNvPr id="6150" name="Rectangle 7"/>
          <p:cNvSpPr>
            <a:spLocks noGrp="1" noChangeArrowheads="1"/>
          </p:cNvSpPr>
          <p:nvPr>
            <p:ph idx="1"/>
          </p:nvPr>
        </p:nvSpPr>
        <p:spPr/>
        <p:txBody>
          <a:bodyPr/>
          <a:lstStyle/>
          <a:p>
            <a:pPr marL="0" indent="0">
              <a:buNone/>
            </a:pPr>
            <a:endParaRPr lang="en-US" b="1" i="1" dirty="0">
              <a:latin typeface="Helvetica" panose="020B0604020202020204" pitchFamily="34" charset="0"/>
              <a:cs typeface="Helvetica" panose="020B0604020202020204" pitchFamily="34" charset="0"/>
            </a:endParaRPr>
          </a:p>
          <a:p>
            <a:pPr marL="0" indent="0">
              <a:buNone/>
            </a:pPr>
            <a:r>
              <a:rPr lang="en-US" sz="1350" b="1" i="1" dirty="0">
                <a:solidFill>
                  <a:srgbClr val="0070C0"/>
                </a:solidFill>
                <a:latin typeface="Gotham Bold" pitchFamily="50" charset="0"/>
                <a:cs typeface="Gotham Bold" pitchFamily="50" charset="0"/>
              </a:rPr>
              <a:t>Sustainable</a:t>
            </a:r>
            <a:r>
              <a:rPr lang="en-US" sz="1350" dirty="0">
                <a:solidFill>
                  <a:srgbClr val="0070C0"/>
                </a:solidFill>
                <a:latin typeface="Gotham Bold" pitchFamily="50" charset="0"/>
                <a:cs typeface="Gotham Bold" pitchFamily="50" charset="0"/>
              </a:rPr>
              <a:t>: </a:t>
            </a:r>
            <a:r>
              <a:rPr lang="en-US" sz="1350" dirty="0">
                <a:latin typeface="Gotham Bold" pitchFamily="50" charset="0"/>
                <a:cs typeface="Gotham Bold" pitchFamily="50" charset="0"/>
              </a:rPr>
              <a:t>Using resources today while having same resources available for future generations to use.</a:t>
            </a:r>
          </a:p>
          <a:p>
            <a:pPr marL="0" indent="0">
              <a:buNone/>
            </a:pPr>
            <a:r>
              <a:rPr lang="en-US" sz="1350" dirty="0">
                <a:latin typeface="Gotham Bold" pitchFamily="50" charset="0"/>
                <a:cs typeface="Gotham Bold" pitchFamily="50" charset="0"/>
              </a:rPr>
              <a:t>When selecting the best product we want to consider what needs to be cleaned first.  Then we need to consider not only the source of the materials but also how much of that material is needed for the application to best remove the soil. This will help you determine if you should select a traditional product, a green product, a </a:t>
            </a:r>
            <a:r>
              <a:rPr lang="en-US" sz="1350" dirty="0" err="1">
                <a:latin typeface="Gotham Bold" pitchFamily="50" charset="0"/>
                <a:cs typeface="Gotham Bold" pitchFamily="50" charset="0"/>
              </a:rPr>
              <a:t>biobased</a:t>
            </a:r>
            <a:r>
              <a:rPr lang="en-US" sz="1350" dirty="0">
                <a:latin typeface="Gotham Bold" pitchFamily="50" charset="0"/>
                <a:cs typeface="Gotham Bold" pitchFamily="50" charset="0"/>
              </a:rPr>
              <a:t> product, or a biological to be most sustainable. It will also help you decide if it is more sustainable to use a concentrate or a RTU.  </a:t>
            </a:r>
          </a:p>
        </p:txBody>
      </p:sp>
    </p:spTree>
    <p:extLst>
      <p:ext uri="{BB962C8B-B14F-4D97-AF65-F5344CB8AC3E}">
        <p14:creationId xmlns:p14="http://schemas.microsoft.com/office/powerpoint/2010/main" val="938871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050"/>
          <p:cNvSpPr txBox="1">
            <a:spLocks noChangeArrowheads="1"/>
          </p:cNvSpPr>
          <p:nvPr/>
        </p:nvSpPr>
        <p:spPr bwMode="auto">
          <a:xfrm>
            <a:off x="1600200" y="914400"/>
            <a:ext cx="548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ea typeface="ヒラギノ角ゴ ProN W3"/>
                <a:cs typeface="ヒラギノ角ゴ ProN W3"/>
              </a:defRPr>
            </a:lvl1pPr>
            <a:lvl2pPr marL="742950" indent="-285750">
              <a:defRPr sz="2400">
                <a:solidFill>
                  <a:schemeClr val="tx1"/>
                </a:solidFill>
                <a:latin typeface="Times New Roman" panose="02020603050405020304" pitchFamily="18" charset="0"/>
                <a:ea typeface="ヒラギノ角ゴ ProN W3"/>
                <a:cs typeface="ヒラギノ角ゴ ProN W3"/>
              </a:defRPr>
            </a:lvl2pPr>
            <a:lvl3pPr marL="1143000" indent="-228600">
              <a:defRPr sz="2400">
                <a:solidFill>
                  <a:schemeClr val="tx1"/>
                </a:solidFill>
                <a:latin typeface="Times New Roman" panose="02020603050405020304" pitchFamily="18" charset="0"/>
                <a:ea typeface="ヒラギノ角ゴ ProN W3"/>
                <a:cs typeface="ヒラギノ角ゴ ProN W3"/>
              </a:defRPr>
            </a:lvl3pPr>
            <a:lvl4pPr marL="1600200" indent="-228600">
              <a:defRPr sz="2400">
                <a:solidFill>
                  <a:schemeClr val="tx1"/>
                </a:solidFill>
                <a:latin typeface="Times New Roman" panose="02020603050405020304" pitchFamily="18" charset="0"/>
                <a:ea typeface="ヒラギノ角ゴ ProN W3"/>
                <a:cs typeface="ヒラギノ角ゴ ProN W3"/>
              </a:defRPr>
            </a:lvl4pPr>
            <a:lvl5pPr marL="2057400" indent="-228600">
              <a:defRPr sz="2400">
                <a:solidFill>
                  <a:schemeClr val="tx1"/>
                </a:solidFill>
                <a:latin typeface="Times New Roman" panose="02020603050405020304" pitchFamily="18" charset="0"/>
                <a:ea typeface="ヒラギノ角ゴ ProN W3"/>
                <a:cs typeface="ヒラギノ角ゴ ProN W3"/>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ヒラギノ角ゴ ProN W3"/>
                <a:cs typeface="ヒラギノ角ゴ ProN W3"/>
              </a:defRPr>
            </a:lvl9pPr>
          </a:lstStyle>
          <a:p>
            <a:pPr defTabSz="685800">
              <a:defRPr/>
            </a:pPr>
            <a:endParaRPr lang="en-US" altLang="en-US" sz="1800" b="1" kern="0" dirty="0">
              <a:ea typeface="ヒラギノ角ゴ ProN W6"/>
              <a:cs typeface="ヒラギノ角ゴ ProN W6"/>
            </a:endParaRPr>
          </a:p>
        </p:txBody>
      </p:sp>
      <p:pic>
        <p:nvPicPr>
          <p:cNvPr id="4" name="Picture 3">
            <a:extLst>
              <a:ext uri="{FF2B5EF4-FFF2-40B4-BE49-F238E27FC236}">
                <a16:creationId xmlns:a16="http://schemas.microsoft.com/office/drawing/2014/main" id="{0E03B526-0B96-48E4-85FE-EBEA78EF3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40316" y="1014762"/>
            <a:ext cx="1390612" cy="1946186"/>
          </a:xfrm>
          <a:prstGeom prst="rect">
            <a:avLst/>
          </a:prstGeom>
        </p:spPr>
      </p:pic>
      <p:pic>
        <p:nvPicPr>
          <p:cNvPr id="6" name="Picture 5">
            <a:extLst>
              <a:ext uri="{FF2B5EF4-FFF2-40B4-BE49-F238E27FC236}">
                <a16:creationId xmlns:a16="http://schemas.microsoft.com/office/drawing/2014/main" id="{0CA2BE81-7B37-4278-B1A2-91B1B9A17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80" y="1372954"/>
            <a:ext cx="1593980" cy="2231136"/>
          </a:xfrm>
          <a:prstGeom prst="rect">
            <a:avLst/>
          </a:prstGeom>
        </p:spPr>
      </p:pic>
      <p:pic>
        <p:nvPicPr>
          <p:cNvPr id="8" name="Picture 7">
            <a:extLst>
              <a:ext uri="{FF2B5EF4-FFF2-40B4-BE49-F238E27FC236}">
                <a16:creationId xmlns:a16="http://schemas.microsoft.com/office/drawing/2014/main" id="{BC1B81FE-E425-4E1F-A7F9-6E743A3B6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0362" y="2716167"/>
            <a:ext cx="1640837" cy="2296287"/>
          </a:xfrm>
          <a:prstGeom prst="rect">
            <a:avLst/>
          </a:prstGeom>
        </p:spPr>
      </p:pic>
      <p:sp>
        <p:nvSpPr>
          <p:cNvPr id="5" name="Text Placeholder 4">
            <a:extLst>
              <a:ext uri="{FF2B5EF4-FFF2-40B4-BE49-F238E27FC236}">
                <a16:creationId xmlns:a16="http://schemas.microsoft.com/office/drawing/2014/main" id="{36291930-DCAD-4043-9692-77470230E8A3}"/>
              </a:ext>
            </a:extLst>
          </p:cNvPr>
          <p:cNvSpPr>
            <a:spLocks noGrp="1"/>
          </p:cNvSpPr>
          <p:nvPr>
            <p:ph type="body" sz="quarter" idx="13"/>
          </p:nvPr>
        </p:nvSpPr>
        <p:spPr/>
        <p:txBody>
          <a:bodyPr>
            <a:normAutofit fontScale="85000" lnSpcReduction="20000"/>
          </a:bodyPr>
          <a:lstStyle/>
          <a:p>
            <a:r>
              <a:rPr lang="en-US" dirty="0"/>
              <a:t>Dispensers</a:t>
            </a:r>
          </a:p>
        </p:txBody>
      </p:sp>
      <p:sp>
        <p:nvSpPr>
          <p:cNvPr id="2" name="Title 1">
            <a:extLst>
              <a:ext uri="{FF2B5EF4-FFF2-40B4-BE49-F238E27FC236}">
                <a16:creationId xmlns:a16="http://schemas.microsoft.com/office/drawing/2014/main" id="{5F49E8EE-94B8-402A-A53F-5163D2E86FF3}"/>
              </a:ext>
            </a:extLst>
          </p:cNvPr>
          <p:cNvSpPr>
            <a:spLocks noGrp="1"/>
          </p:cNvSpPr>
          <p:nvPr>
            <p:ph type="title"/>
          </p:nvPr>
        </p:nvSpPr>
        <p:spPr/>
        <p:txBody>
          <a:bodyPr/>
          <a:lstStyle/>
          <a:p>
            <a:endParaRPr lang="en-US"/>
          </a:p>
        </p:txBody>
      </p:sp>
      <p:pic>
        <p:nvPicPr>
          <p:cNvPr id="9" name="Picture 8" descr="Diagram&#10;&#10;Description automatically generated with medium confidence">
            <a:extLst>
              <a:ext uri="{FF2B5EF4-FFF2-40B4-BE49-F238E27FC236}">
                <a16:creationId xmlns:a16="http://schemas.microsoft.com/office/drawing/2014/main" id="{A28DF0F5-6580-4956-920E-39B06B7EBF54}"/>
              </a:ext>
            </a:extLst>
          </p:cNvPr>
          <p:cNvPicPr>
            <a:picLocks noChangeAspect="1"/>
          </p:cNvPicPr>
          <p:nvPr/>
        </p:nvPicPr>
        <p:blipFill>
          <a:blip r:embed="rId5"/>
          <a:stretch>
            <a:fillRect/>
          </a:stretch>
        </p:blipFill>
        <p:spPr>
          <a:xfrm>
            <a:off x="4868495" y="3155645"/>
            <a:ext cx="1255645" cy="1757706"/>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EC5F2A55-8613-4223-8E09-089EE38B3C68}"/>
              </a:ext>
            </a:extLst>
          </p:cNvPr>
          <p:cNvPicPr>
            <a:picLocks noChangeAspect="1"/>
          </p:cNvPicPr>
          <p:nvPr/>
        </p:nvPicPr>
        <p:blipFill>
          <a:blip r:embed="rId6"/>
          <a:stretch>
            <a:fillRect/>
          </a:stretch>
        </p:blipFill>
        <p:spPr>
          <a:xfrm>
            <a:off x="6793266" y="3874204"/>
            <a:ext cx="2001725" cy="1269295"/>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2DE23AA0-4BC8-480F-A5F9-23DC2EF8740E}"/>
              </a:ext>
            </a:extLst>
          </p:cNvPr>
          <p:cNvPicPr>
            <a:picLocks noChangeAspect="1"/>
          </p:cNvPicPr>
          <p:nvPr/>
        </p:nvPicPr>
        <p:blipFill>
          <a:blip r:embed="rId7"/>
          <a:stretch>
            <a:fillRect/>
          </a:stretch>
        </p:blipFill>
        <p:spPr>
          <a:xfrm>
            <a:off x="6641138" y="1576590"/>
            <a:ext cx="1511660" cy="1269295"/>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050B6007-613B-4673-BAEA-E5E823BB3851}"/>
              </a:ext>
            </a:extLst>
          </p:cNvPr>
          <p:cNvPicPr>
            <a:picLocks noChangeAspect="1"/>
          </p:cNvPicPr>
          <p:nvPr/>
        </p:nvPicPr>
        <p:blipFill>
          <a:blip r:embed="rId8"/>
          <a:stretch>
            <a:fillRect/>
          </a:stretch>
        </p:blipFill>
        <p:spPr>
          <a:xfrm>
            <a:off x="6710658" y="2812695"/>
            <a:ext cx="1470228" cy="1221803"/>
          </a:xfrm>
          <a:prstGeom prst="rect">
            <a:avLst/>
          </a:prstGeom>
        </p:spPr>
      </p:pic>
    </p:spTree>
    <p:extLst>
      <p:ext uri="{BB962C8B-B14F-4D97-AF65-F5344CB8AC3E}">
        <p14:creationId xmlns:p14="http://schemas.microsoft.com/office/powerpoint/2010/main" val="120954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D85DCE5-91DA-4614-921F-6F3258F0D8D0}"/>
              </a:ext>
            </a:extLst>
          </p:cNvPr>
          <p:cNvSpPr>
            <a:spLocks noGrp="1"/>
          </p:cNvSpPr>
          <p:nvPr>
            <p:ph type="body" sz="quarter" idx="13"/>
          </p:nvPr>
        </p:nvSpPr>
        <p:spPr/>
        <p:txBody>
          <a:bodyPr>
            <a:normAutofit fontScale="85000" lnSpcReduction="20000"/>
          </a:bodyPr>
          <a:lstStyle/>
          <a:p>
            <a:r>
              <a:rPr lang="en-US" dirty="0"/>
              <a:t>concentrates</a:t>
            </a:r>
          </a:p>
        </p:txBody>
      </p:sp>
      <p:sp>
        <p:nvSpPr>
          <p:cNvPr id="6" name="Title 5">
            <a:extLst>
              <a:ext uri="{FF2B5EF4-FFF2-40B4-BE49-F238E27FC236}">
                <a16:creationId xmlns:a16="http://schemas.microsoft.com/office/drawing/2014/main" id="{3A387C81-3161-402B-A65F-4654B0B74053}"/>
              </a:ext>
            </a:extLst>
          </p:cNvPr>
          <p:cNvSpPr>
            <a:spLocks noGrp="1"/>
          </p:cNvSpPr>
          <p:nvPr>
            <p:ph type="title"/>
          </p:nvPr>
        </p:nvSpPr>
        <p:spPr>
          <a:xfrm>
            <a:off x="911188" y="650553"/>
            <a:ext cx="7886700" cy="501896"/>
          </a:xfrm>
        </p:spPr>
        <p:txBody>
          <a:bodyPr/>
          <a:lstStyle/>
          <a:p>
            <a:r>
              <a:rPr lang="en-US" dirty="0"/>
              <a:t>Why?</a:t>
            </a:r>
          </a:p>
        </p:txBody>
      </p:sp>
      <p:sp>
        <p:nvSpPr>
          <p:cNvPr id="7" name="Content Placeholder 6">
            <a:extLst>
              <a:ext uri="{FF2B5EF4-FFF2-40B4-BE49-F238E27FC236}">
                <a16:creationId xmlns:a16="http://schemas.microsoft.com/office/drawing/2014/main" id="{4001142F-047A-47B2-A2C5-2BEA833DF4F7}"/>
              </a:ext>
            </a:extLst>
          </p:cNvPr>
          <p:cNvSpPr>
            <a:spLocks noGrp="1"/>
          </p:cNvSpPr>
          <p:nvPr>
            <p:ph idx="1"/>
          </p:nvPr>
        </p:nvSpPr>
        <p:spPr>
          <a:xfrm>
            <a:off x="1704975" y="1431339"/>
            <a:ext cx="5866117" cy="3540711"/>
          </a:xfrm>
        </p:spPr>
        <p:txBody>
          <a:bodyPr/>
          <a:lstStyle/>
          <a:p>
            <a:pPr marL="214313" indent="-214313"/>
            <a:r>
              <a:rPr lang="en-US" sz="1350" dirty="0">
                <a:latin typeface="Gotham Bold" pitchFamily="50" charset="0"/>
                <a:cs typeface="Gotham Bold" pitchFamily="50" charset="0"/>
              </a:rPr>
              <a:t>High volume use situations reduces cost per in use gallon </a:t>
            </a:r>
          </a:p>
          <a:p>
            <a:pPr marL="214313" indent="-214313"/>
            <a:endParaRPr lang="en-US" sz="1350" dirty="0">
              <a:latin typeface="Gotham Bold" pitchFamily="50" charset="0"/>
              <a:cs typeface="Gotham Bold" pitchFamily="50" charset="0"/>
            </a:endParaRPr>
          </a:p>
          <a:p>
            <a:pPr marL="214313" indent="-214313"/>
            <a:r>
              <a:rPr lang="en-US" sz="1350" dirty="0">
                <a:latin typeface="Gotham Bold" pitchFamily="50" charset="0"/>
                <a:cs typeface="Gotham Bold" pitchFamily="50" charset="0"/>
              </a:rPr>
              <a:t>Reduces packaging</a:t>
            </a:r>
          </a:p>
          <a:p>
            <a:pPr marL="214313" indent="-214313"/>
            <a:endParaRPr lang="en-US" sz="1350" dirty="0">
              <a:latin typeface="Gotham Bold" pitchFamily="50" charset="0"/>
              <a:cs typeface="Gotham Bold" pitchFamily="50" charset="0"/>
            </a:endParaRPr>
          </a:p>
          <a:p>
            <a:pPr marL="214313" indent="-214313"/>
            <a:r>
              <a:rPr lang="en-US" sz="1350" dirty="0">
                <a:latin typeface="Gotham Bold" pitchFamily="50" charset="0"/>
                <a:cs typeface="Gotham Bold" pitchFamily="50" charset="0"/>
              </a:rPr>
              <a:t>Not shipping water</a:t>
            </a:r>
          </a:p>
          <a:p>
            <a:pPr marL="214313" indent="-214313"/>
            <a:endParaRPr lang="en-US" sz="1350" dirty="0">
              <a:latin typeface="Gotham Bold" pitchFamily="50" charset="0"/>
              <a:cs typeface="Gotham Bold" pitchFamily="50" charset="0"/>
            </a:endParaRPr>
          </a:p>
          <a:p>
            <a:pPr marL="214313" indent="-214313"/>
            <a:r>
              <a:rPr lang="en-US" sz="1350" dirty="0">
                <a:latin typeface="Gotham Bold" pitchFamily="50" charset="0"/>
                <a:cs typeface="Gotham Bold" pitchFamily="50" charset="0"/>
              </a:rPr>
              <a:t>Perceived by some that it is always more sustainable to use a concentrate </a:t>
            </a:r>
          </a:p>
          <a:p>
            <a:endParaRPr lang="en-US" dirty="0"/>
          </a:p>
        </p:txBody>
      </p:sp>
    </p:spTree>
    <p:extLst>
      <p:ext uri="{BB962C8B-B14F-4D97-AF65-F5344CB8AC3E}">
        <p14:creationId xmlns:p14="http://schemas.microsoft.com/office/powerpoint/2010/main" val="329109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D9ABE-1A0A-49A2-840B-B3ECA72D3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2789" y="1648559"/>
            <a:ext cx="6858000" cy="2253068"/>
          </a:xfrm>
          <a:prstGeom prst="rect">
            <a:avLst/>
          </a:prstGeom>
        </p:spPr>
      </p:pic>
      <p:sp>
        <p:nvSpPr>
          <p:cNvPr id="7" name="Text Placeholder 6">
            <a:extLst>
              <a:ext uri="{FF2B5EF4-FFF2-40B4-BE49-F238E27FC236}">
                <a16:creationId xmlns:a16="http://schemas.microsoft.com/office/drawing/2014/main" id="{7926D5DF-348D-4F96-AD8A-96FEC4D04D4D}"/>
              </a:ext>
            </a:extLst>
          </p:cNvPr>
          <p:cNvSpPr>
            <a:spLocks noGrp="1"/>
          </p:cNvSpPr>
          <p:nvPr>
            <p:ph type="body" sz="quarter" idx="13"/>
          </p:nvPr>
        </p:nvSpPr>
        <p:spPr/>
        <p:txBody>
          <a:bodyPr>
            <a:normAutofit fontScale="85000" lnSpcReduction="20000"/>
          </a:bodyPr>
          <a:lstStyle/>
          <a:p>
            <a:r>
              <a:rPr lang="en-US" dirty="0"/>
              <a:t>Clean on the go</a:t>
            </a:r>
          </a:p>
        </p:txBody>
      </p:sp>
      <p:sp>
        <p:nvSpPr>
          <p:cNvPr id="5" name="Title 4">
            <a:extLst>
              <a:ext uri="{FF2B5EF4-FFF2-40B4-BE49-F238E27FC236}">
                <a16:creationId xmlns:a16="http://schemas.microsoft.com/office/drawing/2014/main" id="{19AD8B83-3C3D-42C9-BB79-104EB3679B47}"/>
              </a:ext>
            </a:extLst>
          </p:cNvPr>
          <p:cNvSpPr>
            <a:spLocks noGrp="1"/>
          </p:cNvSpPr>
          <p:nvPr>
            <p:ph type="title"/>
          </p:nvPr>
        </p:nvSpPr>
        <p:spPr>
          <a:xfrm>
            <a:off x="918505" y="621542"/>
            <a:ext cx="7886700" cy="501896"/>
          </a:xfrm>
        </p:spPr>
        <p:txBody>
          <a:bodyPr/>
          <a:lstStyle/>
          <a:p>
            <a:r>
              <a:rPr lang="en-US" dirty="0"/>
              <a:t>Popular products</a:t>
            </a:r>
          </a:p>
        </p:txBody>
      </p:sp>
      <p:pic>
        <p:nvPicPr>
          <p:cNvPr id="4" name="Picture 3" descr="A picture containing text, indoor&#10;&#10;Description automatically generated">
            <a:extLst>
              <a:ext uri="{FF2B5EF4-FFF2-40B4-BE49-F238E27FC236}">
                <a16:creationId xmlns:a16="http://schemas.microsoft.com/office/drawing/2014/main" id="{48E93907-4866-44C8-AFD3-0C119A17D6C9}"/>
              </a:ext>
            </a:extLst>
          </p:cNvPr>
          <p:cNvPicPr>
            <a:picLocks noChangeAspect="1"/>
          </p:cNvPicPr>
          <p:nvPr/>
        </p:nvPicPr>
        <p:blipFill>
          <a:blip r:embed="rId3"/>
          <a:stretch>
            <a:fillRect/>
          </a:stretch>
        </p:blipFill>
        <p:spPr>
          <a:xfrm>
            <a:off x="799546" y="1769253"/>
            <a:ext cx="1436340" cy="2011680"/>
          </a:xfrm>
          <a:prstGeom prst="rect">
            <a:avLst/>
          </a:prstGeom>
        </p:spPr>
      </p:pic>
    </p:spTree>
    <p:extLst>
      <p:ext uri="{BB962C8B-B14F-4D97-AF65-F5344CB8AC3E}">
        <p14:creationId xmlns:p14="http://schemas.microsoft.com/office/powerpoint/2010/main" val="342432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B43B5-04D1-41A9-9B53-6D9AE4D5FF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102" y="1891114"/>
            <a:ext cx="3267598" cy="2801388"/>
          </a:xfrm>
          <a:prstGeom prst="rect">
            <a:avLst/>
          </a:prstGeom>
        </p:spPr>
      </p:pic>
      <p:sp>
        <p:nvSpPr>
          <p:cNvPr id="6" name="Text Placeholder 5">
            <a:extLst>
              <a:ext uri="{FF2B5EF4-FFF2-40B4-BE49-F238E27FC236}">
                <a16:creationId xmlns:a16="http://schemas.microsoft.com/office/drawing/2014/main" id="{BFF3EBA3-5B92-4149-A107-DF12E7FE6EDD}"/>
              </a:ext>
            </a:extLst>
          </p:cNvPr>
          <p:cNvSpPr>
            <a:spLocks noGrp="1"/>
          </p:cNvSpPr>
          <p:nvPr>
            <p:ph type="body" sz="quarter" idx="13"/>
          </p:nvPr>
        </p:nvSpPr>
        <p:spPr/>
        <p:txBody>
          <a:bodyPr>
            <a:normAutofit fontScale="85000" lnSpcReduction="20000"/>
          </a:bodyPr>
          <a:lstStyle/>
          <a:p>
            <a:r>
              <a:rPr lang="en-US" dirty="0"/>
              <a:t>Ready to use</a:t>
            </a:r>
          </a:p>
        </p:txBody>
      </p:sp>
      <p:sp>
        <p:nvSpPr>
          <p:cNvPr id="2" name="Title 1">
            <a:extLst>
              <a:ext uri="{FF2B5EF4-FFF2-40B4-BE49-F238E27FC236}">
                <a16:creationId xmlns:a16="http://schemas.microsoft.com/office/drawing/2014/main" id="{36CF3E7F-27CF-46FE-AEBC-59EF6312645C}"/>
              </a:ext>
            </a:extLst>
          </p:cNvPr>
          <p:cNvSpPr>
            <a:spLocks noGrp="1"/>
          </p:cNvSpPr>
          <p:nvPr>
            <p:ph type="title"/>
          </p:nvPr>
        </p:nvSpPr>
        <p:spPr>
          <a:xfrm>
            <a:off x="925820" y="621542"/>
            <a:ext cx="7886700" cy="501896"/>
          </a:xfrm>
        </p:spPr>
        <p:txBody>
          <a:bodyPr/>
          <a:lstStyle/>
          <a:p>
            <a:r>
              <a:rPr lang="en-US" dirty="0"/>
              <a:t>Why?</a:t>
            </a:r>
          </a:p>
        </p:txBody>
      </p:sp>
      <p:sp>
        <p:nvSpPr>
          <p:cNvPr id="5" name="Content Placeholder 4">
            <a:extLst>
              <a:ext uri="{FF2B5EF4-FFF2-40B4-BE49-F238E27FC236}">
                <a16:creationId xmlns:a16="http://schemas.microsoft.com/office/drawing/2014/main" id="{0EBBFE77-C4CE-4DAB-9A3A-7E61D7C664D3}"/>
              </a:ext>
            </a:extLst>
          </p:cNvPr>
          <p:cNvSpPr>
            <a:spLocks noGrp="1"/>
          </p:cNvSpPr>
          <p:nvPr>
            <p:ph idx="1"/>
          </p:nvPr>
        </p:nvSpPr>
        <p:spPr>
          <a:xfrm>
            <a:off x="925820" y="1062990"/>
            <a:ext cx="4503282" cy="3540711"/>
          </a:xfrm>
        </p:spPr>
        <p:txBody>
          <a:bodyPr/>
          <a:lstStyle/>
          <a:p>
            <a:r>
              <a:rPr lang="en-US" sz="1350" dirty="0"/>
              <a:t>Guaranteed efficacy </a:t>
            </a:r>
          </a:p>
          <a:p>
            <a:r>
              <a:rPr lang="en-US" sz="1350" dirty="0"/>
              <a:t>Guaranteed related compliance</a:t>
            </a:r>
          </a:p>
          <a:p>
            <a:r>
              <a:rPr lang="en-US" sz="1350" dirty="0"/>
              <a:t>Customer Safety</a:t>
            </a:r>
          </a:p>
          <a:p>
            <a:r>
              <a:rPr lang="en-US" sz="1350" dirty="0"/>
              <a:t>Recyclable packaging</a:t>
            </a:r>
          </a:p>
          <a:p>
            <a:r>
              <a:rPr lang="en-US" sz="1350" dirty="0"/>
              <a:t>Ease of use and training </a:t>
            </a:r>
          </a:p>
          <a:p>
            <a:r>
              <a:rPr lang="en-US" sz="1350" dirty="0"/>
              <a:t>Specialized application  </a:t>
            </a:r>
          </a:p>
          <a:p>
            <a:r>
              <a:rPr lang="en-US" sz="1350" dirty="0"/>
              <a:t>Based on volume may be least cost (no dispensing, backflow, no waste).</a:t>
            </a:r>
          </a:p>
          <a:p>
            <a:endParaRPr lang="en-US" dirty="0"/>
          </a:p>
        </p:txBody>
      </p:sp>
    </p:spTree>
    <p:extLst>
      <p:ext uri="{BB962C8B-B14F-4D97-AF65-F5344CB8AC3E}">
        <p14:creationId xmlns:p14="http://schemas.microsoft.com/office/powerpoint/2010/main" val="1699861441"/>
      </p:ext>
    </p:extLst>
  </p:cSld>
  <p:clrMapOvr>
    <a:masterClrMapping/>
  </p:clrMapOvr>
</p:sld>
</file>

<file path=ppt/theme/theme1.xml><?xml version="1.0" encoding="utf-8"?>
<a:theme xmlns:a="http://schemas.openxmlformats.org/drawingml/2006/main" name="Spartan Template- Widescreen">
  <a:themeElements>
    <a:clrScheme name="Spartan Final 2">
      <a:dk1>
        <a:srgbClr val="1A1918"/>
      </a:dk1>
      <a:lt1>
        <a:srgbClr val="FFFFFF"/>
      </a:lt1>
      <a:dk2>
        <a:srgbClr val="0074C8"/>
      </a:dk2>
      <a:lt2>
        <a:srgbClr val="FFFFFF"/>
      </a:lt2>
      <a:accent1>
        <a:srgbClr val="0074C8"/>
      </a:accent1>
      <a:accent2>
        <a:srgbClr val="00233B"/>
      </a:accent2>
      <a:accent3>
        <a:srgbClr val="01477B"/>
      </a:accent3>
      <a:accent4>
        <a:srgbClr val="37C0E6"/>
      </a:accent4>
      <a:accent5>
        <a:srgbClr val="595959"/>
      </a:accent5>
      <a:accent6>
        <a:srgbClr val="363E48"/>
      </a:accent6>
      <a:hlink>
        <a:srgbClr val="8FBCD9"/>
      </a:hlink>
      <a:folHlink>
        <a:srgbClr val="5A99C4"/>
      </a:folHlink>
    </a:clrScheme>
    <a:fontScheme name="Hanson_AlrightSans">
      <a:majorFont>
        <a:latin typeface="Alright Sans Regular"/>
        <a:ea typeface="ヒラギノ角ゴ ProN W3"/>
        <a:cs typeface="ヒラギノ角ゴ ProN W3"/>
      </a:majorFont>
      <a:minorFont>
        <a:latin typeface="Alright Sans Regular"/>
        <a:ea typeface="ヒラギノ角ゴ ProN W3"/>
        <a:cs typeface="ヒラギノ角ゴ ProN W3"/>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tan Example Presentation- Widescreen" id="{BDC4758B-AEA8-442D-A3E1-E2BC3ECADB74}" vid="{D274352F-0AD7-487D-9925-02DCAD2F8C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34055a-9759-4e26-9243-acd22ef1f48e" xsi:nil="true"/>
    <TaxKeywordTaxHTField xmlns="6034055a-9759-4e26-9243-acd22ef1f48e">
      <Terms xmlns="http://schemas.microsoft.com/office/infopath/2007/PartnerControls"/>
    </TaxKeywordTaxHTField>
    <lcf76f155ced4ddcb4097134ff3c332f xmlns="ee659e23-7429-4790-896b-b92a863bcc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F97AA1973DF745B207C4B29DA61FD6" ma:contentTypeVersion="16" ma:contentTypeDescription="Create a new document." ma:contentTypeScope="" ma:versionID="130df19c4fa372f68d0a005291653b14">
  <xsd:schema xmlns:xsd="http://www.w3.org/2001/XMLSchema" xmlns:xs="http://www.w3.org/2001/XMLSchema" xmlns:p="http://schemas.microsoft.com/office/2006/metadata/properties" xmlns:ns2="6034055a-9759-4e26-9243-acd22ef1f48e" xmlns:ns3="ee659e23-7429-4790-896b-b92a863bcc6f" targetNamespace="http://schemas.microsoft.com/office/2006/metadata/properties" ma:root="true" ma:fieldsID="5c2e8b25ddb18897404ced325a2eb03e" ns2:_="" ns3:_="">
    <xsd:import namespace="6034055a-9759-4e26-9243-acd22ef1f48e"/>
    <xsd:import namespace="ee659e23-7429-4790-896b-b92a863bcc6f"/>
    <xsd:element name="properties">
      <xsd:complexType>
        <xsd:sequence>
          <xsd:element name="documentManagement">
            <xsd:complexType>
              <xsd:all>
                <xsd:element ref="ns2:SharedWithUsers" minOccurs="0"/>
                <xsd:element ref="ns2:SharedWithDetails" minOccurs="0"/>
                <xsd:element ref="ns2:TaxKeywordTaxHTField"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lcf76f155ced4ddcb4097134ff3c332f"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4055a-9759-4e26-9243-acd22ef1f48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1" nillable="true" ma:taxonomy="true" ma:internalName="TaxKeywordTaxHTField" ma:taxonomyFieldName="TaxKeyword" ma:displayName="Enterprise Keywords" ma:fieldId="{23f27201-bee3-471e-b2e7-b64fd8b7ca38}" ma:taxonomyMulti="true" ma:sspId="7e30dec3-49cd-4f52-b6b1-090cd1e30194"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d2b136d6-1ee5-48da-b170-99846e8d2cd1}" ma:internalName="TaxCatchAll" ma:showField="CatchAllData" ma:web="6034055a-9759-4e26-9243-acd22ef1f4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659e23-7429-4790-896b-b92a863bcc6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e30dec3-49cd-4f52-b6b1-090cd1e30194"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A6721C-628E-45E3-BEEE-F3EC944AF39C}">
  <ds:schemaRefs>
    <ds:schemaRef ds:uri="http://schemas.microsoft.com/sharepoint/v3/contenttype/forms"/>
  </ds:schemaRefs>
</ds:datastoreItem>
</file>

<file path=customXml/itemProps2.xml><?xml version="1.0" encoding="utf-8"?>
<ds:datastoreItem xmlns:ds="http://schemas.openxmlformats.org/officeDocument/2006/customXml" ds:itemID="{BA75AFB4-2C39-46ED-982C-C4AB687677C8}">
  <ds:schemaRefs>
    <ds:schemaRef ds:uri="http://schemas.microsoft.com/office/2006/metadata/properties"/>
    <ds:schemaRef ds:uri="http://schemas.microsoft.com/office/infopath/2007/PartnerControls"/>
    <ds:schemaRef ds:uri="6034055a-9759-4e26-9243-acd22ef1f48e"/>
    <ds:schemaRef ds:uri="ee659e23-7429-4790-896b-b92a863bcc6f"/>
  </ds:schemaRefs>
</ds:datastoreItem>
</file>

<file path=customXml/itemProps3.xml><?xml version="1.0" encoding="utf-8"?>
<ds:datastoreItem xmlns:ds="http://schemas.openxmlformats.org/officeDocument/2006/customXml" ds:itemID="{B2DF29FC-FAC7-40C2-8095-CEACB8054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34055a-9759-4e26-9243-acd22ef1f48e"/>
    <ds:schemaRef ds:uri="ee659e23-7429-4790-896b-b92a863bc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Spartan Template- Widescreen</Template>
  <TotalTime>65</TotalTime>
  <Words>861</Words>
  <Application>Microsoft Office PowerPoint</Application>
  <PresentationFormat>On-screen Show (16:9)</PresentationFormat>
  <Paragraphs>108</Paragraphs>
  <Slides>15</Slides>
  <Notes>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Spartan Template- Widescreen</vt:lpstr>
      <vt:lpstr>The Future of  Sustainable Cleaning is Now</vt:lpstr>
      <vt:lpstr>PowerPoint Presentation</vt:lpstr>
      <vt:lpstr>Third party certifications</vt:lpstr>
      <vt:lpstr>BioRenewables</vt:lpstr>
      <vt:lpstr>PowerPoint Presentation</vt:lpstr>
      <vt:lpstr>PowerPoint Presentation</vt:lpstr>
      <vt:lpstr>Why?</vt:lpstr>
      <vt:lpstr>Popular products</vt:lpstr>
      <vt:lpstr>Why?</vt:lpstr>
      <vt:lpstr>Popular products</vt:lpstr>
      <vt:lpstr>PowerPoint Presentation</vt:lpstr>
      <vt:lpstr>PowerPoint Presentation</vt:lpstr>
      <vt:lpstr>PowerPoint Presentation</vt:lpstr>
      <vt:lpstr>What makes them different?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Sustainable Cleaning is Now</dc:title>
  <dc:creator>Kristen Lisk</dc:creator>
  <cp:lastModifiedBy>Kristen Lisk</cp:lastModifiedBy>
  <cp:revision>7</cp:revision>
  <cp:lastPrinted>2016-08-25T17:41:13Z</cp:lastPrinted>
  <dcterms:created xsi:type="dcterms:W3CDTF">2020-10-26T15:00:54Z</dcterms:created>
  <dcterms:modified xsi:type="dcterms:W3CDTF">2023-11-06T14:08:28Z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0x01010061F97AA1973DF745B207C4B29DA61FD6</vt:lpwstr>
  </property>
</Properties>
</file>