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</p:sldMasterIdLst>
  <p:notesMasterIdLst>
    <p:notesMasterId r:id="rId57"/>
  </p:notesMasterIdLst>
  <p:handoutMasterIdLst>
    <p:handoutMasterId r:id="rId58"/>
  </p:handoutMasterIdLst>
  <p:sldIdLst>
    <p:sldId id="261" r:id="rId5"/>
    <p:sldId id="263" r:id="rId6"/>
    <p:sldId id="258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78" r:id="rId23"/>
    <p:sldId id="280" r:id="rId24"/>
    <p:sldId id="298" r:id="rId25"/>
    <p:sldId id="281" r:id="rId26"/>
    <p:sldId id="282" r:id="rId27"/>
    <p:sldId id="284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9" r:id="rId39"/>
    <p:sldId id="300" r:id="rId40"/>
    <p:sldId id="301" r:id="rId41"/>
    <p:sldId id="294" r:id="rId42"/>
    <p:sldId id="295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296" r:id="rId55"/>
    <p:sldId id="297" r:id="rId5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4C8"/>
    <a:srgbClr val="773CBD"/>
    <a:srgbClr val="5C2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BEBA16-83AF-0A42-7270-7727A213C2F6}" v="1" dt="2023-11-06T15:22:34.8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6327"/>
  </p:normalViewPr>
  <p:slideViewPr>
    <p:cSldViewPr snapToGrid="0" snapToObjects="1">
      <p:cViewPr varScale="1">
        <p:scale>
          <a:sx n="150" d="100"/>
          <a:sy n="150" d="100"/>
        </p:scale>
        <p:origin x="51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Kilcorse" userId="S::mkilcorse@spartanchemical.com::a6adbb64-f66f-49c0-a121-e66658da2bc3" providerId="AD" clId="Web-{3BBEBA16-83AF-0A42-7270-7727A213C2F6}"/>
    <pc:docChg chg="sldOrd">
      <pc:chgData name="Mike Kilcorse" userId="S::mkilcorse@spartanchemical.com::a6adbb64-f66f-49c0-a121-e66658da2bc3" providerId="AD" clId="Web-{3BBEBA16-83AF-0A42-7270-7727A213C2F6}" dt="2023-11-06T15:22:34.820" v="0"/>
      <pc:docMkLst>
        <pc:docMk/>
      </pc:docMkLst>
      <pc:sldChg chg="ord">
        <pc:chgData name="Mike Kilcorse" userId="S::mkilcorse@spartanchemical.com::a6adbb64-f66f-49c0-a121-e66658da2bc3" providerId="AD" clId="Web-{3BBEBA16-83AF-0A42-7270-7727A213C2F6}" dt="2023-11-06T15:22:34.820" v="0"/>
        <pc:sldMkLst>
          <pc:docMk/>
          <pc:sldMk cId="733110811" sldId="27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FBA5A-6BB8-B642-8375-015937F01853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5445D-DEE9-A442-81E4-67E01F7E9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15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B3DD3-0033-7240-B522-562320F5F70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DA965-7E39-7340-AB37-AEA05DEE5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51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- Intern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2921" y="2345989"/>
            <a:ext cx="7772400" cy="537494"/>
          </a:xfrm>
        </p:spPr>
        <p:txBody>
          <a:bodyPr anchor="ctr" anchorCtr="0">
            <a:normAutofit/>
          </a:bodyPr>
          <a:lstStyle>
            <a:lvl1pPr algn="ctr">
              <a:defRPr sz="3750" b="0" i="0" cap="all" baseline="0"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30121" y="2956080"/>
            <a:ext cx="6858000" cy="357066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750"/>
              </a:spcBef>
              <a:buNone/>
              <a:defRPr sz="1350" b="0" i="0" cap="none" baseline="0">
                <a:solidFill>
                  <a:schemeClr val="tx1"/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 err="1"/>
              <a:t>Subheadline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130121" y="3376295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/>
          <p:cNvSpPr txBox="1">
            <a:spLocks/>
          </p:cNvSpPr>
          <p:nvPr/>
        </p:nvSpPr>
        <p:spPr>
          <a:xfrm>
            <a:off x="1130121" y="3525276"/>
            <a:ext cx="68580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11/6/2023</a:t>
            </a:fld>
            <a:endParaRPr lang="en-US" sz="900" b="0" i="0" dirty="0"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934852" y="1523943"/>
            <a:ext cx="1274296" cy="60529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130121" y="3376295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1130121" y="3525276"/>
            <a:ext cx="68580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11/6/2023</a:t>
            </a:fld>
            <a:endParaRPr lang="en-US" sz="900" b="0" i="0" dirty="0"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538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948666" y="4738046"/>
            <a:ext cx="733797" cy="273844"/>
          </a:xfrm>
          <a:prstGeom prst="rect">
            <a:avLst/>
          </a:prstGeom>
        </p:spPr>
        <p:txBody>
          <a:bodyPr anchor="ctr" anchorCtr="0"/>
          <a:lstStyle>
            <a:lvl1pPr>
              <a:defRPr sz="8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11/6/2023</a:t>
            </a:fld>
            <a:endParaRPr lang="en-US" sz="800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2020 General Sales Meeting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9C6E71A-9FA9-7F46-814D-7E8B2720CF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061" y="372026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9E1BBF3-91B9-7C42-B931-878202581F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938" y="640894"/>
            <a:ext cx="7538069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316C66-9960-DA44-ACCA-C5300F62E4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935" y="4779536"/>
            <a:ext cx="398732" cy="1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62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948667" y="4738046"/>
            <a:ext cx="735352" cy="273844"/>
          </a:xfrm>
          <a:prstGeom prst="rect">
            <a:avLst/>
          </a:prstGeom>
        </p:spPr>
        <p:txBody>
          <a:bodyPr anchor="ctr" anchorCtr="0"/>
          <a:lstStyle>
            <a:lvl1pPr>
              <a:defRPr sz="8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11/6/2023</a:t>
            </a:fld>
            <a:endParaRPr lang="en-US" sz="800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2020 General Sales Meeting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23369A-F189-F04A-8DC6-7F276B4656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935" y="4779536"/>
            <a:ext cx="398732" cy="1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9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64652" y="-605828"/>
            <a:ext cx="2660756" cy="470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9" b="1" i="0" dirty="0">
                <a:solidFill>
                  <a:schemeClr val="tx1">
                    <a:alpha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6822" y="2800551"/>
            <a:ext cx="2660756" cy="470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9" b="1" i="0" dirty="0">
                <a:solidFill>
                  <a:schemeClr val="tx1">
                    <a:alpha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”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344" y="4455886"/>
            <a:ext cx="5890940" cy="450171"/>
          </a:xfrm>
        </p:spPr>
        <p:txBody>
          <a:bodyPr anchor="b" anchorCtr="0">
            <a:normAutofit/>
          </a:bodyPr>
          <a:lstStyle>
            <a:lvl1pPr marL="112712" indent="0">
              <a:buNone/>
              <a:defRPr sz="1200" b="0" i="0">
                <a:solidFill>
                  <a:schemeClr val="tx1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This is the author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58982"/>
            <a:ext cx="7772400" cy="3461558"/>
          </a:xfrm>
          <a:noFill/>
          <a:ln w="63500">
            <a:noFill/>
          </a:ln>
        </p:spPr>
        <p:txBody>
          <a:bodyPr anchor="ctr" anchorCtr="1">
            <a:normAutofit/>
          </a:bodyPr>
          <a:lstStyle>
            <a:lvl1pPr algn="ctr">
              <a:defRPr sz="3000"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This is a quote.</a:t>
            </a:r>
          </a:p>
        </p:txBody>
      </p:sp>
    </p:spTree>
    <p:extLst>
      <p:ext uri="{BB962C8B-B14F-4D97-AF65-F5344CB8AC3E}">
        <p14:creationId xmlns:p14="http://schemas.microsoft.com/office/powerpoint/2010/main" val="3922343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58982"/>
            <a:ext cx="7772400" cy="3461558"/>
          </a:xfrm>
          <a:ln w="63500">
            <a:solidFill>
              <a:schemeClr val="tx1"/>
            </a:solidFill>
          </a:ln>
        </p:spPr>
        <p:txBody>
          <a:bodyPr anchor="ctr" anchorCtr="1">
            <a:normAutofit/>
          </a:bodyPr>
          <a:lstStyle>
            <a:lvl1pPr algn="ctr">
              <a:defRPr sz="3000"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This is a quote.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344" y="4460724"/>
            <a:ext cx="5890940" cy="445333"/>
          </a:xfrm>
        </p:spPr>
        <p:txBody>
          <a:bodyPr anchor="b" anchorCtr="0">
            <a:normAutofit/>
          </a:bodyPr>
          <a:lstStyle>
            <a:lvl1pPr marL="112712" indent="0">
              <a:buNone/>
              <a:defRPr sz="1200" b="0" i="0">
                <a:solidFill>
                  <a:schemeClr val="tx1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This is the author</a:t>
            </a:r>
          </a:p>
        </p:txBody>
      </p:sp>
    </p:spTree>
    <p:extLst>
      <p:ext uri="{BB962C8B-B14F-4D97-AF65-F5344CB8AC3E}">
        <p14:creationId xmlns:p14="http://schemas.microsoft.com/office/powerpoint/2010/main" val="3936704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112712" indent="0" algn="ctr"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2032621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- Color Bor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510990" y="558055"/>
            <a:ext cx="8104350" cy="4020671"/>
          </a:xfrm>
        </p:spPr>
        <p:txBody>
          <a:bodyPr anchor="ctr" anchorCtr="0"/>
          <a:lstStyle>
            <a:lvl1pPr marL="112712" indent="0" algn="ctr">
              <a:buNone/>
              <a:defRPr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1727908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- Dark Boarder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510990" y="558055"/>
            <a:ext cx="8104350" cy="4020671"/>
          </a:xfrm>
        </p:spPr>
        <p:txBody>
          <a:bodyPr anchor="ctr" anchorCtr="0"/>
          <a:lstStyle>
            <a:lvl1pPr marL="112712" indent="0" algn="ctr">
              <a:buNone/>
              <a:defRPr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916650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ty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28061" y="342915"/>
            <a:ext cx="7775812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Chart </a:t>
            </a:r>
            <a:r>
              <a:rPr lang="en-US" dirty="0" err="1"/>
              <a:t>syling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5937" y="618283"/>
            <a:ext cx="7011325" cy="659783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r>
              <a:rPr lang="en-US" dirty="0"/>
              <a:t>Copy/paste chart from </a:t>
            </a:r>
            <a:br>
              <a:rPr lang="en-US" dirty="0"/>
            </a:br>
            <a:r>
              <a:rPr lang="en-US" dirty="0"/>
              <a:t>master slides</a:t>
            </a:r>
          </a:p>
        </p:txBody>
      </p:sp>
      <p:graphicFrame>
        <p:nvGraphicFramePr>
          <p:cNvPr id="1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1159458"/>
              </p:ext>
            </p:extLst>
          </p:nvPr>
        </p:nvGraphicFramePr>
        <p:xfrm>
          <a:off x="1092547" y="1634778"/>
          <a:ext cx="7011326" cy="215502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506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9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04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4584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PART</a:t>
                      </a:r>
                      <a:r>
                        <a:rPr lang="en-US" sz="1000" b="0" i="0" baseline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 CODE</a:t>
                      </a:r>
                      <a:endParaRPr lang="en-US" sz="1000" b="0" i="0" dirty="0">
                        <a:latin typeface="Gotham Bold" panose="02000803030000020004" pitchFamily="2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DESCRIPTION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PRICE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POINTS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STATUS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(E-Gap)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(Air-Gap)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(Mass)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(E-Gap)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5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(Air 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33BDF0BA-39CA-5146-A711-A8C9036F1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935" y="4779536"/>
            <a:ext cx="398732" cy="1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55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150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- Extern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 userDrawn="1"/>
        </p:nvSpPr>
        <p:spPr>
          <a:xfrm>
            <a:off x="0" y="1303020"/>
            <a:ext cx="9144000" cy="25668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7" y="4242060"/>
            <a:ext cx="699918" cy="6999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7" y="4242060"/>
            <a:ext cx="699918" cy="699918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672921" y="2198292"/>
            <a:ext cx="7772400" cy="532401"/>
          </a:xfrm>
        </p:spPr>
        <p:txBody>
          <a:bodyPr anchor="ctr" anchorCtr="0">
            <a:normAutofit/>
          </a:bodyPr>
          <a:lstStyle>
            <a:lvl1pPr algn="ctr">
              <a:defRPr sz="3750" b="0" i="0" cap="all" baseline="0">
                <a:solidFill>
                  <a:srgbClr val="0074C8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30121" y="2780465"/>
            <a:ext cx="6858000" cy="331767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750"/>
              </a:spcBef>
              <a:buNone/>
              <a:defRPr sz="1350" b="0" i="0" cap="none" baseline="0">
                <a:solidFill>
                  <a:srgbClr val="0074C8"/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 err="1"/>
              <a:t>Subheadline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30121" y="3297167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3"/>
          <p:cNvSpPr txBox="1">
            <a:spLocks/>
          </p:cNvSpPr>
          <p:nvPr userDrawn="1"/>
        </p:nvSpPr>
        <p:spPr>
          <a:xfrm>
            <a:off x="1130121" y="3446148"/>
            <a:ext cx="68580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11/6/2023</a:t>
            </a:fld>
            <a:endParaRPr lang="en-US" sz="900" b="0" i="0" dirty="0"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30121" y="3209247"/>
            <a:ext cx="6858000" cy="0"/>
          </a:xfrm>
          <a:prstGeom prst="line">
            <a:avLst/>
          </a:prstGeom>
          <a:ln>
            <a:solidFill>
              <a:srgbClr val="0074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3"/>
          <p:cNvSpPr txBox="1">
            <a:spLocks/>
          </p:cNvSpPr>
          <p:nvPr userDrawn="1"/>
        </p:nvSpPr>
        <p:spPr>
          <a:xfrm>
            <a:off x="0" y="3380806"/>
            <a:ext cx="9143999" cy="25126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solidFill>
                  <a:srgbClr val="0074C8"/>
                </a:solidFill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11/6/2023</a:t>
            </a:fld>
            <a:endParaRPr lang="en-US" sz="900" b="0" i="0" dirty="0">
              <a:solidFill>
                <a:srgbClr val="0074C8"/>
              </a:solidFill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0AF496-1211-CA4F-AE8E-05C41DB440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29367" y="1405076"/>
            <a:ext cx="1285265" cy="6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07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- Overvie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5577" y="457200"/>
            <a:ext cx="8087723" cy="4208112"/>
          </a:xfrm>
        </p:spPr>
        <p:txBody>
          <a:bodyPr lIns="91440" anchor="ctr" anchorCtr="0"/>
          <a:lstStyle>
            <a:lvl1pPr marL="0" indent="0">
              <a:buNone/>
              <a:tabLst/>
              <a:defRPr sz="1500" b="0" i="0" cap="none" baseline="0">
                <a:solidFill>
                  <a:schemeClr val="bg1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 marL="0" marR="0" indent="0" algn="l" defTabSz="685783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 sz="4875" b="0" i="0" cap="all" spc="0" baseline="0">
                <a:solidFill>
                  <a:schemeClr val="bg1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2pPr>
            <a:lvl3pPr marL="0" indent="0">
              <a:spcBef>
                <a:spcPts val="750"/>
              </a:spcBef>
              <a:spcAft>
                <a:spcPts val="0"/>
              </a:spcAft>
              <a:buFontTx/>
              <a:buNone/>
              <a:tabLst/>
              <a:defRPr sz="1500" b="0" i="0" cap="none" spc="0" baseline="0">
                <a:solidFill>
                  <a:schemeClr val="tx2">
                    <a:lumMod val="40000"/>
                    <a:lumOff val="6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0" indent="0">
              <a:spcBef>
                <a:spcPts val="375"/>
              </a:spcBef>
              <a:spcAft>
                <a:spcPts val="1500"/>
              </a:spcAft>
              <a:buNone/>
              <a:tabLst/>
              <a:defRPr sz="4875" b="0" i="0" cap="all" spc="0" baseline="0">
                <a:solidFill>
                  <a:schemeClr val="tx2">
                    <a:lumMod val="40000"/>
                    <a:lumOff val="6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4pPr>
          </a:lstStyle>
          <a:p>
            <a:pPr lvl="0"/>
            <a:r>
              <a:rPr lang="en-US" dirty="0"/>
              <a:t>Section 1:</a:t>
            </a:r>
          </a:p>
          <a:p>
            <a:pPr lvl="1"/>
            <a:r>
              <a:rPr lang="en-US" dirty="0"/>
              <a:t>First level </a:t>
            </a:r>
          </a:p>
          <a:p>
            <a:pPr lvl="2"/>
            <a:r>
              <a:rPr lang="en-US" dirty="0"/>
              <a:t>Section 2:</a:t>
            </a:r>
          </a:p>
          <a:p>
            <a:pPr lvl="3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4582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- Individu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8659" y="4134119"/>
            <a:ext cx="8090689" cy="826821"/>
          </a:xfrm>
        </p:spPr>
        <p:txBody>
          <a:bodyPr lIns="91440" anchor="b" anchorCtr="0">
            <a:noAutofit/>
          </a:bodyPr>
          <a:lstStyle>
            <a:lvl1pPr>
              <a:defRPr sz="4875" b="0" i="0" cap="all" spc="0" baseline="0">
                <a:solidFill>
                  <a:schemeClr val="bg1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54" y="3934681"/>
            <a:ext cx="8090693" cy="269570"/>
          </a:xfrm>
        </p:spPr>
        <p:txBody>
          <a:bodyPr lIns="91440" rIns="91440">
            <a:noAutofit/>
          </a:bodyPr>
          <a:lstStyle>
            <a:lvl1pPr marL="0" indent="0">
              <a:buNone/>
              <a:defRPr b="0" i="0" baseline="0">
                <a:solidFill>
                  <a:schemeClr val="bg1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pPr lvl="0"/>
            <a:r>
              <a:rPr lang="en-US" dirty="0"/>
              <a:t>Section #:</a:t>
            </a:r>
          </a:p>
        </p:txBody>
      </p:sp>
    </p:spTree>
    <p:extLst>
      <p:ext uri="{BB962C8B-B14F-4D97-AF65-F5344CB8AC3E}">
        <p14:creationId xmlns:p14="http://schemas.microsoft.com/office/powerpoint/2010/main" val="302490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28061" y="372026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5938" y="640894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8258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2020 General Sales Meeting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948667" y="4738046"/>
            <a:ext cx="738878" cy="273111"/>
          </a:xfrm>
          <a:prstGeom prst="rect">
            <a:avLst/>
          </a:prstGeom>
        </p:spPr>
        <p:txBody>
          <a:bodyPr anchor="ctr" anchorCtr="0"/>
          <a:lstStyle>
            <a:lvl1pPr>
              <a:defRPr sz="8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9936" y="1223705"/>
            <a:ext cx="7815114" cy="3406352"/>
          </a:xfrm>
        </p:spPr>
        <p:txBody>
          <a:bodyPr lIns="0"/>
          <a:lstStyle>
            <a:lvl1pPr marL="339725" indent="-169863"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9935" y="4779536"/>
            <a:ext cx="398732" cy="1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07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9935" y="1291771"/>
            <a:ext cx="3727961" cy="3342752"/>
          </a:xfrm>
        </p:spPr>
        <p:txBody>
          <a:bodyPr lIns="0"/>
          <a:lstStyle>
            <a:lvl1pPr marL="169863" indent="171450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397830" y="1291768"/>
            <a:ext cx="3958428" cy="3342753"/>
          </a:xfrm>
        </p:spPr>
        <p:txBody>
          <a:bodyPr lIns="0"/>
          <a:lstStyle>
            <a:lvl1pPr marL="339725" indent="-169863"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2020 General Sales Meeting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948667" y="4738046"/>
            <a:ext cx="733798" cy="273111"/>
          </a:xfrm>
          <a:prstGeom prst="rect">
            <a:avLst/>
          </a:prstGeom>
        </p:spPr>
        <p:txBody>
          <a:bodyPr anchor="ctr" anchorCtr="0"/>
          <a:lstStyle>
            <a:lvl1pPr>
              <a:defRPr sz="8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01AF859-236E-0F42-93A3-97B69D2088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061" y="372026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ECD3F35-B390-6343-9D09-D9E22274C7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938" y="640894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5492FC4-3D0D-D44D-B52A-0516356188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935" y="4779536"/>
            <a:ext cx="398732" cy="1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30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a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8258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2020 General Sales Meeting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948667" y="4738046"/>
            <a:ext cx="738878" cy="273111"/>
          </a:xfrm>
          <a:prstGeom prst="rect">
            <a:avLst/>
          </a:prstGeom>
        </p:spPr>
        <p:txBody>
          <a:bodyPr anchor="ctr" anchorCtr="0"/>
          <a:lstStyle>
            <a:lvl1pPr>
              <a:defRPr sz="8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11/6/2023</a:t>
            </a:fld>
            <a:endParaRPr lang="en-US" sz="800" dirty="0"/>
          </a:p>
        </p:txBody>
      </p:sp>
      <p:sp>
        <p:nvSpPr>
          <p:cNvPr id="2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49934" y="4234946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549935" y="1245081"/>
            <a:ext cx="3289300" cy="2864391"/>
          </a:xfrm>
        </p:spPr>
        <p:txBody>
          <a:bodyPr anchor="ctr" anchorCtr="0"/>
          <a:lstStyle>
            <a:lvl1pPr marL="112712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67238" y="1245081"/>
            <a:ext cx="4404846" cy="3373809"/>
          </a:xfrm>
        </p:spPr>
        <p:txBody>
          <a:bodyPr lIns="0" anchor="ctr" anchorCtr="0"/>
          <a:lstStyle>
            <a:lvl1pPr marL="169863" indent="171450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C7AEF09-2A83-094D-A15E-CB521697A6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061" y="372026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8C4ACB9-E631-1E47-A18E-3CD5C756BB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938" y="640894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538D411-EFED-DA4D-A1E4-BBC9472B96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935" y="4779536"/>
            <a:ext cx="398732" cy="1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90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a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9935" y="1282094"/>
            <a:ext cx="4360732" cy="3307829"/>
          </a:xfrm>
        </p:spPr>
        <p:txBody>
          <a:bodyPr lIns="0" anchor="ctr" anchorCtr="0"/>
          <a:lstStyle>
            <a:lvl1pPr marL="169863" indent="171450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242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2020 General Sales Meeting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948667" y="4738046"/>
            <a:ext cx="738878" cy="273111"/>
          </a:xfrm>
          <a:prstGeom prst="rect">
            <a:avLst/>
          </a:prstGeom>
        </p:spPr>
        <p:txBody>
          <a:bodyPr anchor="ctr" anchorCtr="0"/>
          <a:lstStyle>
            <a:lvl1pPr>
              <a:defRPr sz="8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11/6/2023</a:t>
            </a:fld>
            <a:endParaRPr lang="en-US" sz="800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69915" y="4209796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5069915" y="1285911"/>
            <a:ext cx="3289300" cy="2810935"/>
          </a:xfrm>
        </p:spPr>
        <p:txBody>
          <a:bodyPr anchor="ctr" anchorCtr="0"/>
          <a:lstStyle>
            <a:lvl1pPr marL="112712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50188C9-8DBE-D544-95B7-951E9CC397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061" y="372026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D1907E2-BBC8-0449-97AB-9DA19AA0F5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938" y="640894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B72B62B-827C-2049-A0B5-068BD4AA22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935" y="4779536"/>
            <a:ext cx="398732" cy="1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9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49935" y="4306213"/>
            <a:ext cx="7815113" cy="314168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549935" y="1267073"/>
            <a:ext cx="7815113" cy="2914857"/>
          </a:xfrm>
        </p:spPr>
        <p:txBody>
          <a:bodyPr anchor="ctr" anchorCtr="0"/>
          <a:lstStyle>
            <a:lvl1pPr marL="112712" indent="0" algn="ctr">
              <a:buNone/>
              <a:defRPr b="0" i="0" baseline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948667" y="4738046"/>
            <a:ext cx="738878" cy="273111"/>
          </a:xfrm>
          <a:prstGeom prst="rect">
            <a:avLst/>
          </a:prstGeom>
        </p:spPr>
        <p:txBody>
          <a:bodyPr anchor="ctr" anchorCtr="0"/>
          <a:lstStyle>
            <a:lvl1pPr>
              <a:defRPr sz="8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11/6/2023</a:t>
            </a:fld>
            <a:endParaRPr lang="en-US" sz="800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883246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2020 General Sales Meeting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7E7808E-4CD4-3647-AC38-34FCD50356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061" y="372026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EF44D13-8AA1-5141-823D-F6627B733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938" y="640894"/>
            <a:ext cx="76565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F832E24-9587-C54B-97C2-7D65718D8A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935" y="4779536"/>
            <a:ext cx="398732" cy="1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35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20"/>
            <a:ext cx="7886700" cy="1496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/>
              <a:t>Kick Stains to the Curb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68680" y="4738046"/>
            <a:ext cx="815339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11/6/2023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27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</p:sldLayoutIdLst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2"/>
          </a:solidFill>
          <a:latin typeface="Gotham Bold" charset="0"/>
          <a:ea typeface="Gotham Bold" charset="0"/>
          <a:cs typeface="Gotham Bold" charset="0"/>
        </a:defRPr>
      </a:lvl1pPr>
    </p:titleStyle>
    <p:bodyStyle>
      <a:lvl1pPr marL="285750" indent="-173038" algn="l" defTabSz="685783" rtl="0" eaLnBrk="1" latinLnBrk="0" hangingPunct="1">
        <a:lnSpc>
          <a:spcPct val="90000"/>
        </a:lnSpc>
        <a:spcBef>
          <a:spcPts val="750"/>
        </a:spcBef>
        <a:spcAft>
          <a:spcPts val="0"/>
        </a:spcAft>
        <a:buFont typeface="Arial" panose="020B0604020202020204" pitchFamily="34" charset="0"/>
        <a:buChar char="•"/>
        <a:defRPr sz="1500" kern="1200">
          <a:solidFill>
            <a:schemeClr val="accent6"/>
          </a:solidFill>
          <a:latin typeface="Gotham Bold" charset="0"/>
          <a:ea typeface="Gotham Bold" charset="0"/>
          <a:cs typeface="Gotham Bold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35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20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05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90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084FB-1602-43F6-BA3A-191E8C030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921" y="2248064"/>
            <a:ext cx="7772400" cy="532401"/>
          </a:xfrm>
        </p:spPr>
        <p:txBody>
          <a:bodyPr>
            <a:normAutofit fontScale="90000"/>
          </a:bodyPr>
          <a:lstStyle/>
          <a:p>
            <a:r>
              <a:rPr lang="en-US" dirty="0"/>
              <a:t>SYNERGY THAT CREATES COMPETITIVE ADVANTAGE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FF81D9-65A7-48DE-9CDF-F7655320A9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121" y="2863015"/>
            <a:ext cx="6858000" cy="331767"/>
          </a:xfrm>
        </p:spPr>
        <p:txBody>
          <a:bodyPr/>
          <a:lstStyle/>
          <a:p>
            <a:r>
              <a:rPr lang="en-US" dirty="0"/>
              <a:t>FOOD PROCESSING</a:t>
            </a:r>
          </a:p>
        </p:txBody>
      </p:sp>
    </p:spTree>
    <p:extLst>
      <p:ext uri="{BB962C8B-B14F-4D97-AF65-F5344CB8AC3E}">
        <p14:creationId xmlns:p14="http://schemas.microsoft.com/office/powerpoint/2010/main" val="2995754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C47099-D2D8-4A6B-820E-BB8C69982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962" y="358775"/>
            <a:ext cx="3422076" cy="442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83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9DF17B-CE82-4AFF-BEB0-AA40B7A75F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B4E1A2-3881-4299-8438-DB3CBD10A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haCcp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7D1534-2905-4EB7-B4F2-ED4BD7A89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91DE8A2-7C2C-45C0-B01C-7FB1B5751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C5C1-7217-3C46-88B9-F0BAD4208C8E}" type="datetime1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DAC7FD8-4CE6-41DD-9BEC-AA5493ACF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69862" indent="0" eaLnBrk="1" hangingPunct="1">
              <a:buNone/>
              <a:defRPr/>
            </a:pPr>
            <a:r>
              <a:rPr lang="en-US" altLang="en-US" b="1" dirty="0">
                <a:sym typeface="Arial" charset="0"/>
              </a:rPr>
              <a:t>H</a:t>
            </a:r>
            <a:r>
              <a:rPr lang="en-US" altLang="en-US" dirty="0">
                <a:sym typeface="Arial" charset="0"/>
              </a:rPr>
              <a:t>azard</a:t>
            </a:r>
          </a:p>
          <a:p>
            <a:pPr marL="169862" indent="0" eaLnBrk="1" hangingPunct="1">
              <a:buNone/>
              <a:defRPr/>
            </a:pPr>
            <a:r>
              <a:rPr lang="en-US" altLang="en-US" b="1" dirty="0">
                <a:sym typeface="Arial" charset="0"/>
              </a:rPr>
              <a:t>A</a:t>
            </a:r>
            <a:r>
              <a:rPr lang="en-US" altLang="en-US" dirty="0">
                <a:sym typeface="Arial" charset="0"/>
              </a:rPr>
              <a:t>nalysis</a:t>
            </a:r>
          </a:p>
          <a:p>
            <a:pPr marL="169862" indent="0" eaLnBrk="1" hangingPunct="1">
              <a:buNone/>
              <a:defRPr/>
            </a:pPr>
            <a:r>
              <a:rPr lang="en-US" altLang="en-US" b="1" dirty="0">
                <a:sym typeface="Arial" charset="0"/>
              </a:rPr>
              <a:t>A</a:t>
            </a:r>
            <a:r>
              <a:rPr lang="en-US" altLang="en-US" dirty="0">
                <a:sym typeface="Arial" charset="0"/>
              </a:rPr>
              <a:t>nd</a:t>
            </a:r>
          </a:p>
          <a:p>
            <a:pPr marL="169862" indent="0" eaLnBrk="1" hangingPunct="1">
              <a:buNone/>
              <a:defRPr/>
            </a:pPr>
            <a:r>
              <a:rPr lang="en-US" altLang="en-US" b="1" dirty="0">
                <a:sym typeface="Arial" charset="0"/>
              </a:rPr>
              <a:t>C</a:t>
            </a:r>
            <a:r>
              <a:rPr lang="en-US" altLang="en-US" dirty="0">
                <a:sym typeface="Arial" charset="0"/>
              </a:rPr>
              <a:t>ritical</a:t>
            </a:r>
          </a:p>
          <a:p>
            <a:pPr marL="169862" indent="0" eaLnBrk="1" hangingPunct="1">
              <a:buNone/>
              <a:defRPr/>
            </a:pPr>
            <a:r>
              <a:rPr lang="en-US" altLang="en-US" b="1" dirty="0">
                <a:sym typeface="Arial" charset="0"/>
              </a:rPr>
              <a:t>C</a:t>
            </a:r>
            <a:r>
              <a:rPr lang="en-US" altLang="en-US" dirty="0">
                <a:sym typeface="Arial" charset="0"/>
              </a:rPr>
              <a:t>ontrol</a:t>
            </a:r>
          </a:p>
          <a:p>
            <a:pPr marL="169862" indent="0" eaLnBrk="1" hangingPunct="1">
              <a:buNone/>
              <a:defRPr/>
            </a:pPr>
            <a:r>
              <a:rPr lang="en-US" altLang="en-US" b="1" dirty="0">
                <a:sym typeface="Arial" charset="0"/>
              </a:rPr>
              <a:t>P</a:t>
            </a:r>
            <a:r>
              <a:rPr lang="en-US" altLang="en-US" dirty="0">
                <a:sym typeface="Arial" charset="0"/>
              </a:rPr>
              <a:t>oints</a:t>
            </a:r>
          </a:p>
          <a:p>
            <a:pPr marL="16986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084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B0A36C-7479-4F1B-87AB-E85E89A51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184" y="422575"/>
            <a:ext cx="3301631" cy="429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74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8E631C-D88A-44ED-A6A8-6A5E949A95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haacp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36E6DE-FA87-4DA8-B498-638D63D36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Spartan’s responsibilities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BA886-9769-4C27-B3DE-D354A4A83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F86F323-74E5-419B-8174-3871C36EF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C5C1-7217-3C46-88B9-F0BAD4208C8E}" type="datetime1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FB23DB-6FB0-4085-9252-482693B7E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69862" indent="0">
              <a:buNone/>
            </a:pPr>
            <a:r>
              <a:rPr lang="en-US" dirty="0"/>
              <a:t>Write a HACCP plan? – NO</a:t>
            </a:r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r>
              <a:rPr lang="en-US" dirty="0"/>
              <a:t>Be familiar with bacteria concerns affecting different markets (i.e., meat, poultry, fish, etc.)</a:t>
            </a:r>
          </a:p>
          <a:p>
            <a:pPr lvl="1"/>
            <a:r>
              <a:rPr lang="en-US" dirty="0"/>
              <a:t>Listeria monocytogenes</a:t>
            </a:r>
          </a:p>
          <a:p>
            <a:pPr lvl="1"/>
            <a:r>
              <a:rPr lang="en-US" dirty="0"/>
              <a:t>E-coli 0157;H7</a:t>
            </a:r>
          </a:p>
          <a:p>
            <a:pPr lvl="1"/>
            <a:r>
              <a:rPr lang="en-US" dirty="0"/>
              <a:t>Salmonella</a:t>
            </a:r>
          </a:p>
          <a:p>
            <a:pPr lvl="1"/>
            <a:r>
              <a:rPr lang="en-US" dirty="0"/>
              <a:t>Campylobacter </a:t>
            </a:r>
            <a:r>
              <a:rPr lang="en-US" dirty="0" err="1"/>
              <a:t>jejuni</a:t>
            </a:r>
            <a:endParaRPr lang="en-US" dirty="0"/>
          </a:p>
          <a:p>
            <a:pPr lvl="1"/>
            <a:r>
              <a:rPr lang="en-US" dirty="0"/>
              <a:t>Staphylococcus aureus</a:t>
            </a:r>
          </a:p>
          <a:p>
            <a:pPr marL="16986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80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0CE430-CDEF-47B5-A6C6-69311D6826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4E5AD3-2E63-410A-9D9B-75AB61118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“tools” for success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C3C6D6-B820-4A33-84BF-CD7BD4E6A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46678E7-38E5-433E-B58F-951DC5439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C5C1-7217-3C46-88B9-F0BAD4208C8E}" type="datetime1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FEC498B-11A8-4D42-94DA-B5A03AAD1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69862" indent="0">
              <a:buNone/>
            </a:pPr>
            <a:r>
              <a:rPr lang="en-US" dirty="0"/>
              <a:t>ATP Testing</a:t>
            </a:r>
          </a:p>
          <a:p>
            <a:pPr lvl="1"/>
            <a:r>
              <a:rPr lang="en-US" dirty="0"/>
              <a:t>Is the surface “clean/dirty”</a:t>
            </a:r>
          </a:p>
          <a:p>
            <a:pPr lvl="2"/>
            <a:r>
              <a:rPr lang="en-US" dirty="0"/>
              <a:t>Measurement not specific to LM, E-coli 0157:H7, salmonella, and/or even MRSA!!</a:t>
            </a:r>
          </a:p>
          <a:p>
            <a:pPr lvl="2"/>
            <a:r>
              <a:rPr lang="en-US" dirty="0"/>
              <a:t>Evaluate cleaning efficiencies</a:t>
            </a:r>
          </a:p>
          <a:p>
            <a:r>
              <a:rPr lang="en-US" dirty="0"/>
              <a:t>First line of defense for CCP’s (critical control points)</a:t>
            </a:r>
          </a:p>
          <a:p>
            <a:r>
              <a:rPr lang="en-US" dirty="0"/>
              <a:t>Trending report</a:t>
            </a:r>
          </a:p>
          <a:p>
            <a:r>
              <a:rPr lang="en-US" dirty="0"/>
              <a:t>ATP – simple/affordable</a:t>
            </a:r>
          </a:p>
          <a:p>
            <a:r>
              <a:rPr lang="en-US" dirty="0"/>
              <a:t>Other Units – Charms, Neogen, 3M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671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52130B-30FF-9DC4-F648-8DD8429D2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29" y="238125"/>
            <a:ext cx="3792141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81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56746F-2CCA-4B6D-9F8E-374D01F64D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195DF9-C4BA-4D14-A3EC-6F26DCECE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party audit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AAB9D-6A5B-4E5C-B2BC-AEC017F44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DE6184A-7675-4221-B78C-61F6BF6B8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C5C1-7217-3C46-88B9-F0BAD4208C8E}" type="datetime1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01F248-518D-486D-931D-12ED2EE06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69862" indent="0">
              <a:buNone/>
            </a:pPr>
            <a:r>
              <a:rPr lang="en-US" dirty="0"/>
              <a:t>SQF</a:t>
            </a:r>
          </a:p>
          <a:p>
            <a:pPr lvl="1"/>
            <a:r>
              <a:rPr lang="en-US" dirty="0"/>
              <a:t>Safe quality food (Quality Certification Program)</a:t>
            </a:r>
          </a:p>
          <a:p>
            <a:pPr lvl="1"/>
            <a:r>
              <a:rPr lang="en-US" dirty="0"/>
              <a:t>Do what you do… Say what you do… Prove it (GFSI – Global Food Safety Initiative</a:t>
            </a:r>
          </a:p>
          <a:p>
            <a:endParaRPr lang="en-US" dirty="0"/>
          </a:p>
          <a:p>
            <a:pPr marL="169862" indent="0">
              <a:buNone/>
            </a:pPr>
            <a:r>
              <a:rPr lang="en-US" dirty="0"/>
              <a:t>BRC (British Retail Consortium)</a:t>
            </a:r>
          </a:p>
          <a:p>
            <a:endParaRPr lang="en-US" dirty="0"/>
          </a:p>
          <a:p>
            <a:pPr marL="169862" indent="0">
              <a:buNone/>
            </a:pPr>
            <a:r>
              <a:rPr lang="en-US" dirty="0"/>
              <a:t>Another 3rd party audit</a:t>
            </a:r>
          </a:p>
          <a:p>
            <a:endParaRPr lang="en-US" dirty="0"/>
          </a:p>
          <a:p>
            <a:pPr marL="169862" indent="0">
              <a:buNone/>
            </a:pPr>
            <a:r>
              <a:rPr lang="en-US" dirty="0"/>
              <a:t>Tendency to change behavioral patterns</a:t>
            </a:r>
          </a:p>
          <a:p>
            <a:endParaRPr lang="en-US" dirty="0"/>
          </a:p>
          <a:p>
            <a:pPr marL="169862" indent="0">
              <a:buNone/>
            </a:pPr>
            <a:r>
              <a:rPr lang="en-US" dirty="0"/>
              <a:t>Both SQF &amp; BRC gained tremendous momentum after peanut butter corporation recall and deaths</a:t>
            </a:r>
          </a:p>
          <a:p>
            <a:endParaRPr lang="en-US" dirty="0"/>
          </a:p>
          <a:p>
            <a:pPr marL="169862" indent="0">
              <a:buNone/>
            </a:pPr>
            <a:r>
              <a:rPr lang="en-US" dirty="0"/>
              <a:t>Primus—Produce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613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F7EA-9BCA-4B05-86E8-3475856C3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Foaming cleaners/degreasers vs low foam option(s)</a:t>
            </a:r>
          </a:p>
        </p:txBody>
      </p:sp>
    </p:spTree>
    <p:extLst>
      <p:ext uri="{BB962C8B-B14F-4D97-AF65-F5344CB8AC3E}">
        <p14:creationId xmlns:p14="http://schemas.microsoft.com/office/powerpoint/2010/main" val="2657347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D2CA0B-6D73-407F-8D53-B77B3CD686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Spartan products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A57DEB-9279-4064-9B93-1F3DE365A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foam cleaners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A419-ECDB-4334-BE2B-BF3AB7B58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DB524EB-7E89-425D-8963-38A90179C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C5C1-7217-3C46-88B9-F0BAD4208C8E}" type="datetime1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29BE4D-0335-44E8-B11D-78FC3823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LFC - Low Foam Chlorinated</a:t>
            </a:r>
          </a:p>
          <a:p>
            <a:r>
              <a:rPr lang="en-US" dirty="0"/>
              <a:t>Caustic Cleaner FP</a:t>
            </a:r>
          </a:p>
          <a:p>
            <a:r>
              <a:rPr lang="en-US" dirty="0"/>
              <a:t>High Acid Cleaner FP</a:t>
            </a:r>
          </a:p>
          <a:p>
            <a:r>
              <a:rPr lang="en-US" dirty="0"/>
              <a:t>High Performance Alkaline FP</a:t>
            </a:r>
          </a:p>
          <a:p>
            <a:r>
              <a:rPr lang="en-US" dirty="0"/>
              <a:t>High Acid Cleaner Phosphate Free</a:t>
            </a:r>
          </a:p>
          <a:p>
            <a:r>
              <a:rPr lang="en-US" dirty="0"/>
              <a:t>Fryer Cleaner FP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825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100975-6460-42AE-A5F7-1FBEEAF671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Spartan products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C8B2EE-8B20-4A73-B9A8-450C33721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Foam cleaners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D7694-1438-401D-8052-446F0C640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189FDA-FEF5-44E2-84D9-A84E8AA8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C5C1-7217-3C46-88B9-F0BAD4208C8E}" type="datetime1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E3B1E5-9D33-4427-8E27-75C230612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Chlorinated Degreaser</a:t>
            </a:r>
          </a:p>
          <a:p>
            <a:r>
              <a:rPr lang="en-US" dirty="0"/>
              <a:t>Chlorinated Plus</a:t>
            </a:r>
          </a:p>
          <a:p>
            <a:r>
              <a:rPr lang="en-US" dirty="0"/>
              <a:t>Inspectors Choice</a:t>
            </a:r>
          </a:p>
          <a:p>
            <a:r>
              <a:rPr lang="en-US" dirty="0"/>
              <a:t>Peroxy Protein Remover</a:t>
            </a:r>
          </a:p>
          <a:p>
            <a:r>
              <a:rPr lang="en-US" dirty="0"/>
              <a:t>Foaming Caustic</a:t>
            </a:r>
          </a:p>
          <a:p>
            <a:r>
              <a:rPr lang="en-US" dirty="0"/>
              <a:t>Foaming Acid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110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301CE-F08C-489B-A840-709A67B0D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processing sanitation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AB6A0-17B7-4669-96E2-01AD08095D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91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76569B-85EE-4673-806E-C3D75A6977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Spartan products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AC7239-176E-4E22-83D6-F8A82C7EB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sanitizers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FCD326-9828-4A3E-9647-02838D30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E9E7E3C-B6B2-4B5E-8A18-5C0B978E3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C5C1-7217-3C46-88B9-F0BAD4208C8E}" type="datetime1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330FC2A-290A-469A-8786-849099B59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Sani-T-10 Plus</a:t>
            </a:r>
          </a:p>
          <a:p>
            <a:r>
              <a:rPr lang="en-US" dirty="0"/>
              <a:t>SparChlor</a:t>
            </a:r>
          </a:p>
          <a:p>
            <a:endParaRPr lang="en-US" dirty="0"/>
          </a:p>
          <a:p>
            <a:r>
              <a:rPr lang="en-US" dirty="0"/>
              <a:t>Acid Sanitizer</a:t>
            </a:r>
          </a:p>
          <a:p>
            <a:r>
              <a:rPr lang="en-US" dirty="0"/>
              <a:t>PAA Sanitizer</a:t>
            </a:r>
          </a:p>
          <a:p>
            <a:pPr marL="16986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682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347BE7-04DF-4C78-BFCB-86235EC11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54" y="181841"/>
            <a:ext cx="6373091" cy="477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13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369D9-8BD4-431A-BAC0-2F88DD480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3626099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8F866-0ADF-4F5B-AFBD-B6051DB31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998" y="751936"/>
            <a:ext cx="6316003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42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A499C5-8D33-4C5F-9929-564215810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653" y="241610"/>
            <a:ext cx="2642694" cy="466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59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5FF05E-1823-48E7-A169-22B260C60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916" y="375545"/>
            <a:ext cx="5250167" cy="439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33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6137B-E398-4B58-BC7B-3287AF792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5" y="121444"/>
            <a:ext cx="6534150" cy="490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62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CA5C3D-3548-4D3E-AB84-9CAB09F22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248" y="292640"/>
            <a:ext cx="6061504" cy="455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11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A115F6-57B8-40F4-A7F0-08C1BEC48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408" y="399623"/>
            <a:ext cx="5945183" cy="434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15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9980B7-605D-46B3-A9C8-866EFDBF5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919" y="327454"/>
            <a:ext cx="6022162" cy="448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82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51AFCC-230D-4325-AD77-617C72B03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2D555B-1E07-4348-8445-8927897AF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processing sanitation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C2F127-AFF2-46BF-941A-DC1ECBA8E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market segment that won’t go away</a:t>
            </a:r>
          </a:p>
          <a:p>
            <a:r>
              <a:rPr lang="en-US" dirty="0"/>
              <a:t>Who plans to stop eating?</a:t>
            </a:r>
          </a:p>
          <a:p>
            <a:r>
              <a:rPr lang="en-US" dirty="0"/>
              <a:t>An opportunity to differentiate yourself from other day to day business opportunities </a:t>
            </a:r>
          </a:p>
          <a:p>
            <a:r>
              <a:rPr lang="en-US" dirty="0"/>
              <a:t>Vertical growth within existing accounts  </a:t>
            </a:r>
          </a:p>
        </p:txBody>
      </p:sp>
    </p:spTree>
    <p:extLst>
      <p:ext uri="{BB962C8B-B14F-4D97-AF65-F5344CB8AC3E}">
        <p14:creationId xmlns:p14="http://schemas.microsoft.com/office/powerpoint/2010/main" val="536381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AF84EA-34A0-41E1-BBCC-D03568E95F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Target accounts/pipeline new business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B393E8-28EA-4741-A93F-9C9CD6E7A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accounts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3EB463-7A04-414A-B2F5-7997F609E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C63D8CA-F307-4438-AC15-C3DDB6934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C5C1-7217-3C46-88B9-F0BAD4208C8E}" type="datetime1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9AD685-8DE0-47AE-9027-D096F1180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Focus on Small to Medium Sized Accounts</a:t>
            </a:r>
          </a:p>
          <a:p>
            <a:r>
              <a:rPr lang="en-US" dirty="0"/>
              <a:t>Google Search</a:t>
            </a:r>
          </a:p>
          <a:p>
            <a:pPr lvl="1"/>
            <a:r>
              <a:rPr lang="en-US" dirty="0"/>
              <a:t>Sales Navigator </a:t>
            </a:r>
          </a:p>
          <a:p>
            <a:r>
              <a:rPr lang="en-US" dirty="0"/>
              <a:t>Spartan Success Stories</a:t>
            </a:r>
          </a:p>
          <a:p>
            <a:pPr lvl="1"/>
            <a:r>
              <a:rPr lang="en-US" dirty="0"/>
              <a:t>Meat processing/slaughtering (i.e., sausage, bacon)</a:t>
            </a:r>
          </a:p>
          <a:p>
            <a:pPr lvl="1"/>
            <a:r>
              <a:rPr lang="en-US" dirty="0"/>
              <a:t>Poultry</a:t>
            </a:r>
          </a:p>
          <a:p>
            <a:pPr lvl="1"/>
            <a:r>
              <a:rPr lang="en-US" dirty="0"/>
              <a:t>Fish/seafood</a:t>
            </a:r>
          </a:p>
          <a:p>
            <a:pPr lvl="1"/>
            <a:r>
              <a:rPr lang="en-US" dirty="0"/>
              <a:t>Auto scrubber</a:t>
            </a:r>
          </a:p>
          <a:p>
            <a:pPr lvl="1"/>
            <a:r>
              <a:rPr lang="en-US" dirty="0"/>
              <a:t>Produce</a:t>
            </a:r>
          </a:p>
          <a:p>
            <a:pPr lvl="1"/>
            <a:r>
              <a:rPr lang="en-US" dirty="0"/>
              <a:t>Frozen pizza/frozen food</a:t>
            </a:r>
          </a:p>
          <a:p>
            <a:pPr lvl="1"/>
            <a:r>
              <a:rPr lang="en-US" dirty="0"/>
              <a:t>Seasonings</a:t>
            </a:r>
          </a:p>
          <a:p>
            <a:pPr lvl="1"/>
            <a:r>
              <a:rPr lang="en-US" dirty="0"/>
              <a:t>Candy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766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5A4F1A-2A34-437D-95F8-2696CCA34C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Target accounts/pipeline new business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87F34F-B6F9-42A5-A707-75573F8E3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accounts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A56C4-3CC6-4CF2-B3DA-561F1CC52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5921C65-128A-428B-8E3A-803F6370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C5C1-7217-3C46-88B9-F0BAD4208C8E}" type="datetime1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728277-84B3-4216-9A89-5FC8CB6A5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Bakeries (i.e., Pop Tarts, donuts)</a:t>
            </a:r>
          </a:p>
          <a:p>
            <a:pPr lvl="1"/>
            <a:r>
              <a:rPr lang="en-US" dirty="0"/>
              <a:t>Cooking oil</a:t>
            </a:r>
          </a:p>
          <a:p>
            <a:pPr lvl="1"/>
            <a:r>
              <a:rPr lang="en-US" dirty="0"/>
              <a:t>Lease truck company (refrigerated trucks)</a:t>
            </a:r>
          </a:p>
          <a:p>
            <a:pPr lvl="1"/>
            <a:r>
              <a:rPr lang="en-US" dirty="0"/>
              <a:t>Cheese (shredded/sliced)</a:t>
            </a:r>
          </a:p>
          <a:p>
            <a:pPr lvl="1"/>
            <a:r>
              <a:rPr lang="en-US" dirty="0"/>
              <a:t>Hood duct cleaning</a:t>
            </a:r>
          </a:p>
          <a:p>
            <a:pPr lvl="1"/>
            <a:r>
              <a:rPr lang="en-US" dirty="0"/>
              <a:t>Dog food</a:t>
            </a:r>
          </a:p>
          <a:p>
            <a:pPr lvl="1"/>
            <a:r>
              <a:rPr lang="en-US" dirty="0"/>
              <a:t>Potato salad</a:t>
            </a:r>
          </a:p>
          <a:p>
            <a:pPr lvl="1"/>
            <a:r>
              <a:rPr lang="en-US" dirty="0"/>
              <a:t>Snacks (i.e., potato chips, taco chips, nuts)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605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9397DF-5128-430D-B17B-831F86ABD4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Target accounts/pipeline new business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256E51-C177-4F15-A473-ACBF4C17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user calls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2D4FB2-13DD-4E66-9774-D608278E4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8AD2308-333E-494A-96DA-D19377472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C5C1-7217-3C46-88B9-F0BAD4208C8E}" type="datetime1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A6F3FA3-494B-471C-807D-685890360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Biggest Challenge</a:t>
            </a:r>
          </a:p>
          <a:p>
            <a:pPr lvl="1"/>
            <a:r>
              <a:rPr lang="en-US" dirty="0"/>
              <a:t>Existing relationships</a:t>
            </a:r>
          </a:p>
          <a:p>
            <a:pPr lvl="1"/>
            <a:r>
              <a:rPr lang="en-US" dirty="0"/>
              <a:t>Equipment</a:t>
            </a:r>
          </a:p>
          <a:p>
            <a:pPr lvl="1"/>
            <a:r>
              <a:rPr lang="en-US" dirty="0"/>
              <a:t>Getting the demonstration</a:t>
            </a:r>
          </a:p>
          <a:p>
            <a:r>
              <a:rPr lang="en-US" dirty="0"/>
              <a:t>HACCP/USDA</a:t>
            </a:r>
          </a:p>
          <a:p>
            <a:r>
              <a:rPr lang="en-US" dirty="0"/>
              <a:t>Establish Credibility</a:t>
            </a:r>
          </a:p>
          <a:p>
            <a:pPr lvl="1"/>
            <a:r>
              <a:rPr lang="en-US" dirty="0"/>
              <a:t>Hard water test kit</a:t>
            </a:r>
          </a:p>
          <a:p>
            <a:pPr lvl="1"/>
            <a:r>
              <a:rPr lang="en-US" dirty="0"/>
              <a:t>All stainless steel or some aluminum surfaces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125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FB8262-B68D-4420-AF44-512E35D14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394" y="175482"/>
            <a:ext cx="3711212" cy="47925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0847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532F87-1015-4324-9D5F-785439738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231" y="0"/>
            <a:ext cx="40735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29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679056-67C9-447F-A87B-872D40E7F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568" y="57150"/>
            <a:ext cx="40508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43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CCC8AC-21E7-4933-BAAB-B9379A925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818" y="0"/>
            <a:ext cx="40063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330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959263-B814-4CCA-AD1A-AB83E5B52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616" y="0"/>
            <a:ext cx="39967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06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C1DFBB-A320-4D3F-B028-2126858549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46F6F5-1D8C-462B-A3A1-18A775989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team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C64F9-BA3B-404C-B76B-3CC069136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BC60D08-AFBF-4730-A681-E1E3DE112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C5C1-7217-3C46-88B9-F0BAD4208C8E}" type="datetime1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65E6079-1F5B-4F9C-926D-17E0A62CC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Reinforce</a:t>
            </a:r>
          </a:p>
          <a:p>
            <a:pPr lvl="1"/>
            <a:r>
              <a:rPr lang="en-US" dirty="0"/>
              <a:t>Local service/support</a:t>
            </a:r>
          </a:p>
          <a:p>
            <a:pPr lvl="1"/>
            <a:r>
              <a:rPr lang="en-US" dirty="0"/>
              <a:t>Spartan’s ability (i.e., training – cards, SDS, HAZCOM, CleanCheck, etc.)</a:t>
            </a:r>
          </a:p>
          <a:p>
            <a:pPr lvl="1"/>
            <a:r>
              <a:rPr lang="en-US" dirty="0"/>
              <a:t>Distributor's ability (TPC)</a:t>
            </a:r>
          </a:p>
          <a:p>
            <a:pPr lvl="1"/>
            <a:r>
              <a:rPr lang="en-US" dirty="0"/>
              <a:t>Your ability to follow through on promises/commitments</a:t>
            </a:r>
          </a:p>
          <a:p>
            <a:pPr lvl="1"/>
            <a:r>
              <a:rPr lang="en-US" dirty="0"/>
              <a:t>Working together on SSOP’s</a:t>
            </a:r>
          </a:p>
          <a:p>
            <a:r>
              <a:rPr lang="en-US" dirty="0"/>
              <a:t>Plan B (sanitation contact - no interest, etc.)</a:t>
            </a:r>
          </a:p>
          <a:p>
            <a:pPr lvl="1"/>
            <a:r>
              <a:rPr lang="en-US" dirty="0"/>
              <a:t>Bioaugmentation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6640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0299FC-056E-40B7-A02C-EA9E4F11C7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73C676-950E-4B41-8F55-A94A01457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sanitation objectives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CB651-3B32-4783-95BB-EE7E0EA55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89CC6E0-73D0-4AF4-A6E7-735308FEF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C5C1-7217-3C46-88B9-F0BAD4208C8E}" type="datetime1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277DDC-D99F-42DD-81E0-63E56EF5F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 Productivity</a:t>
            </a:r>
          </a:p>
          <a:p>
            <a:r>
              <a:rPr lang="en-US" dirty="0"/>
              <a:t>Provide Cost Efficiencies</a:t>
            </a:r>
          </a:p>
          <a:p>
            <a:pPr lvl="1"/>
            <a:r>
              <a:rPr lang="en-US" dirty="0"/>
              <a:t>Proportioning equipment (foaming type equipment)</a:t>
            </a:r>
          </a:p>
          <a:p>
            <a:pPr lvl="1"/>
            <a:r>
              <a:rPr lang="en-US" dirty="0"/>
              <a:t>JIT Inventory/Deliveries</a:t>
            </a:r>
          </a:p>
          <a:p>
            <a:r>
              <a:rPr lang="en-US" dirty="0"/>
              <a:t>Make Everyone’s Job Easier to Perform</a:t>
            </a:r>
          </a:p>
          <a:p>
            <a:r>
              <a:rPr lang="en-US" dirty="0"/>
              <a:t>Provide Value-Added Service/Support</a:t>
            </a:r>
          </a:p>
          <a:p>
            <a:pPr lvl="1"/>
            <a:r>
              <a:rPr lang="en-US" dirty="0"/>
              <a:t>Training and demos</a:t>
            </a:r>
          </a:p>
          <a:p>
            <a:pPr lvl="1"/>
            <a:r>
              <a:rPr lang="en-US" dirty="0"/>
              <a:t>Troubleshooting Assistance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213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E5D98-B650-479A-8396-3B7A320F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WIIFM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AC72B-D8E2-4945-84D1-080EC71498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006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C34E9-1F99-4DCD-A30C-8FDF265AE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brewcheck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55283-CCB1-46EA-964E-4C9EC1BCE9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373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24EF7E-C256-4FA2-994C-076C7D03B3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brewcheck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48C1E5-AB89-49C5-8972-5581749B0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sell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10AC2E-6242-43BF-A3CA-89EF71A0C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B038E93-7B1D-45B2-99AB-5B059A400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C5C1-7217-3C46-88B9-F0BAD4208C8E}" type="datetime1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F76A15-09CA-41E6-AAFA-E9D2F2866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Seek A Brew</a:t>
            </a:r>
          </a:p>
          <a:p>
            <a:pPr lvl="1"/>
            <a:r>
              <a:rPr lang="en-US" dirty="0"/>
              <a:t>Click on state – all locations appear</a:t>
            </a:r>
          </a:p>
          <a:p>
            <a:r>
              <a:rPr lang="en-US" dirty="0"/>
              <a:t>Find a U.S. Brewery (Brewers Association) </a:t>
            </a:r>
          </a:p>
          <a:p>
            <a:endParaRPr lang="en-US" dirty="0"/>
          </a:p>
          <a:p>
            <a:r>
              <a:rPr lang="en-US" dirty="0"/>
              <a:t>Search Craft Breweries by State</a:t>
            </a:r>
          </a:p>
          <a:p>
            <a:endParaRPr lang="en-US" dirty="0"/>
          </a:p>
          <a:p>
            <a:r>
              <a:rPr lang="en-US" dirty="0"/>
              <a:t>Use current end users as coach</a:t>
            </a:r>
          </a:p>
          <a:p>
            <a:endParaRPr lang="en-US" dirty="0"/>
          </a:p>
          <a:p>
            <a:r>
              <a:rPr lang="en-US" dirty="0"/>
              <a:t>“Fraternity” of friends</a:t>
            </a:r>
          </a:p>
          <a:p>
            <a:pPr lvl="1"/>
            <a:r>
              <a:rPr lang="en-US" dirty="0"/>
              <a:t>All want to see each other succeed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3789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AA085A-400C-1AC0-558B-9CE81C19E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298" y="453293"/>
            <a:ext cx="3427403" cy="42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586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7E4D50-67DE-4B3E-97EB-A0C41B323A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brewcheck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AA6486-4A3B-433C-BBDE-A167E989A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our competition?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01C465-7F03-44FC-831A-6198D8C99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625935-D71F-46FC-AD84-FEEB4CA8D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C5C1-7217-3C46-88B9-F0BAD4208C8E}" type="datetime1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5DAB15-6AAC-4194-BDB2-6C467F730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Loeffler Chemical (Direct seller – Atlanta, GA)</a:t>
            </a:r>
          </a:p>
          <a:p>
            <a:r>
              <a:rPr lang="en-US" dirty="0"/>
              <a:t>Five Star Chemicals (Direct Seller – Denver, CO)</a:t>
            </a:r>
          </a:p>
          <a:p>
            <a:r>
              <a:rPr lang="en-US" dirty="0"/>
              <a:t>ChemStation (Direct Seller – Franchise)</a:t>
            </a:r>
          </a:p>
          <a:p>
            <a:r>
              <a:rPr lang="en-US" dirty="0"/>
              <a:t>Birko (Direct Seller – Henderson, CO)</a:t>
            </a:r>
          </a:p>
          <a:p>
            <a:r>
              <a:rPr lang="en-US" dirty="0"/>
              <a:t>Madison Chemical (Direct Seller – Madison, IN)</a:t>
            </a:r>
          </a:p>
          <a:p>
            <a:r>
              <a:rPr lang="en-US" dirty="0"/>
              <a:t>Shephard Bros. (Direct Seller – La Habra/Anaheim, CA)</a:t>
            </a:r>
          </a:p>
          <a:p>
            <a:r>
              <a:rPr lang="en-US" dirty="0"/>
              <a:t>Ecolab (Direct Seller) </a:t>
            </a:r>
          </a:p>
          <a:p>
            <a:r>
              <a:rPr lang="en-US" dirty="0"/>
              <a:t>AFCO (Direct Seller – Chambersburg/Harrisburg, PA)</a:t>
            </a:r>
          </a:p>
          <a:p>
            <a:r>
              <a:rPr lang="en-US" dirty="0"/>
              <a:t>“Others”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4777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F3952-D309-4D70-9B46-C4C784A93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226" y="0"/>
            <a:ext cx="41175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434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4B245A-0877-4A9F-B668-28848FF57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447" y="0"/>
            <a:ext cx="40351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714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9D21C4-4002-4A32-AAC9-8E48BED47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577" y="0"/>
            <a:ext cx="40488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937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29EDB9-F0E2-4D78-B55A-782F781D3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633" y="0"/>
            <a:ext cx="41047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202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91088-6B82-41B4-99C2-D528F067B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689" y="123825"/>
            <a:ext cx="3828621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416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FF59BE-1625-407E-871A-502F865251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BREwcheck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E43046-8F90-4E51-93D9-F3F760FFA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sanitation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904AF-CCEA-4E47-8331-D95574499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D0ABBC-083B-45F5-876F-396AA2763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C5C1-7217-3C46-88B9-F0BAD4208C8E}" type="datetime1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D19115-2414-4BC7-9B0A-8409A4529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69862" indent="0">
              <a:buNone/>
            </a:pPr>
            <a:r>
              <a:rPr lang="en-US" dirty="0"/>
              <a:t>BrewCheck Selling Observations</a:t>
            </a:r>
          </a:p>
          <a:p>
            <a:pPr lvl="1"/>
            <a:r>
              <a:rPr lang="en-US" dirty="0"/>
              <a:t>Focus on Local Support/Delivery</a:t>
            </a:r>
          </a:p>
          <a:p>
            <a:pPr lvl="2"/>
            <a:r>
              <a:rPr lang="en-US" dirty="0"/>
              <a:t>Warehouse on wheels</a:t>
            </a:r>
          </a:p>
          <a:p>
            <a:pPr lvl="2"/>
            <a:r>
              <a:rPr lang="en-US" dirty="0"/>
              <a:t>Chemical cage area</a:t>
            </a:r>
          </a:p>
          <a:p>
            <a:r>
              <a:rPr lang="en-US" dirty="0"/>
              <a:t>GHS</a:t>
            </a:r>
          </a:p>
          <a:p>
            <a:r>
              <a:rPr lang="en-US" dirty="0"/>
              <a:t>Simplify Program Sale</a:t>
            </a:r>
          </a:p>
          <a:p>
            <a:pPr lvl="1"/>
            <a:r>
              <a:rPr lang="en-US" dirty="0"/>
              <a:t>Dealing with “Mixologists”</a:t>
            </a:r>
          </a:p>
          <a:p>
            <a:r>
              <a:rPr lang="en-US" dirty="0"/>
              <a:t>Investigate Brewer’s Guild</a:t>
            </a:r>
          </a:p>
          <a:p>
            <a:pPr lvl="1"/>
            <a:r>
              <a:rPr lang="en-US" dirty="0"/>
              <a:t>Great opportunity to network with other craft brewers</a:t>
            </a:r>
          </a:p>
          <a:p>
            <a:pPr lvl="1"/>
            <a:r>
              <a:rPr lang="en-US" dirty="0"/>
              <a:t>Distributor may want to join</a:t>
            </a:r>
          </a:p>
          <a:p>
            <a:pPr marL="16986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831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D9C960-1E97-4F11-97C1-2A3DFAB24E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5FC8A1-9FD7-48E7-9139-3EE0E2D9A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wiifm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CE58E-D023-47AF-A3E3-1269840A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D67CFA5-2454-48B5-83CE-EB15265A5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C5C1-7217-3C46-88B9-F0BAD4208C8E}" type="datetime1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AB4684-AA81-4AFA-8385-E3F467BC7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Market Segment unique from your “Traditional Competitors”</a:t>
            </a:r>
          </a:p>
          <a:p>
            <a:r>
              <a:rPr lang="en-US" dirty="0"/>
              <a:t>Vertical Growth within existing accounts</a:t>
            </a:r>
          </a:p>
          <a:p>
            <a:r>
              <a:rPr lang="en-US" dirty="0"/>
              <a:t>Added “tonnage” to stock orders</a:t>
            </a:r>
          </a:p>
          <a:p>
            <a:r>
              <a:rPr lang="en-US" dirty="0"/>
              <a:t>Faster turns with current order patterns</a:t>
            </a:r>
          </a:p>
          <a:p>
            <a:r>
              <a:rPr lang="en-US" dirty="0"/>
              <a:t>Local Distributor </a:t>
            </a:r>
          </a:p>
          <a:p>
            <a:pPr lvl="1"/>
            <a:r>
              <a:rPr lang="en-US" dirty="0"/>
              <a:t>Warehouse on wheels</a:t>
            </a:r>
          </a:p>
          <a:p>
            <a:pPr lvl="1"/>
            <a:r>
              <a:rPr lang="en-US" dirty="0"/>
              <a:t>No expedited freight fees </a:t>
            </a:r>
          </a:p>
          <a:p>
            <a:r>
              <a:rPr lang="en-US" dirty="0"/>
              <a:t>Distribution </a:t>
            </a:r>
          </a:p>
          <a:p>
            <a:pPr lvl="1"/>
            <a:r>
              <a:rPr lang="en-US" dirty="0"/>
              <a:t>Can replace the distributor, but not the cost of distribution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3401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68FA23-75F0-43AF-9B11-BB8327602F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brewcheck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A5574F-DD93-44D7-9926-F6CD954DF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sanitation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6DB4C-4F1A-4655-BACF-361424A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A925B84-3C9B-4E6C-ABC1-E042D9D28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C5C1-7217-3C46-88B9-F0BAD4208C8E}" type="datetime1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4C0D70-7639-4410-950B-28455BC53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36" y="1243057"/>
            <a:ext cx="7815114" cy="3406352"/>
          </a:xfrm>
        </p:spPr>
        <p:txBody>
          <a:bodyPr/>
          <a:lstStyle/>
          <a:p>
            <a:r>
              <a:rPr lang="en-US" dirty="0"/>
              <a:t>Market Segment Opportunity</a:t>
            </a:r>
          </a:p>
          <a:p>
            <a:pPr lvl="1"/>
            <a:r>
              <a:rPr lang="en-US" dirty="0"/>
              <a:t>13 sanitation companies exhibited at Craft Brewery Show</a:t>
            </a:r>
          </a:p>
          <a:p>
            <a:r>
              <a:rPr lang="en-US" dirty="0"/>
              <a:t>After the Sale Dispensing Considerations</a:t>
            </a:r>
          </a:p>
          <a:p>
            <a:pPr lvl="1"/>
            <a:r>
              <a:rPr lang="en-US" dirty="0"/>
              <a:t>Hydro dose</a:t>
            </a:r>
          </a:p>
          <a:p>
            <a:pPr lvl="1"/>
            <a:r>
              <a:rPr lang="en-US" dirty="0"/>
              <a:t>Transfer Cart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44ED2F-3EA2-4111-8E65-7297FC507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975" y="1731617"/>
            <a:ext cx="3072650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779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41D42B-818D-4249-A8F8-689FC105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513" y="312234"/>
            <a:ext cx="3262973" cy="451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986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9BCD4-9743-4918-BA18-E729F0F8FD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HAPPY HUNTING!!!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58B8D-7272-4A35-8CEA-ED8602769A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THANK YOU FOR YOUR TIME, INTEREST AND SUPPORT!</a:t>
            </a:r>
          </a:p>
        </p:txBody>
      </p:sp>
    </p:spTree>
    <p:extLst>
      <p:ext uri="{BB962C8B-B14F-4D97-AF65-F5344CB8AC3E}">
        <p14:creationId xmlns:p14="http://schemas.microsoft.com/office/powerpoint/2010/main" val="743346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6E7DD-245A-4046-9183-7182A609A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 your brand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A9C35-75BF-47E0-B847-6A9328EA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55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8EE3BE-0D93-402B-A345-05ADDC086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Meat</a:t>
            </a:r>
          </a:p>
          <a:p>
            <a:r>
              <a:rPr lang="en-US" dirty="0"/>
              <a:t>Poultry</a:t>
            </a:r>
          </a:p>
          <a:p>
            <a:r>
              <a:rPr lang="en-US" dirty="0"/>
              <a:t>Fish</a:t>
            </a:r>
          </a:p>
          <a:p>
            <a:r>
              <a:rPr lang="en-US" dirty="0"/>
              <a:t>Bakeries</a:t>
            </a:r>
          </a:p>
          <a:p>
            <a:r>
              <a:rPr lang="en-US" dirty="0"/>
              <a:t>Confectioneries</a:t>
            </a:r>
          </a:p>
          <a:p>
            <a:r>
              <a:rPr lang="en-US" dirty="0"/>
              <a:t>Cannabis </a:t>
            </a:r>
          </a:p>
          <a:p>
            <a:r>
              <a:rPr lang="en-US" dirty="0"/>
              <a:t>Beverage 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A16E0-0924-4B74-9EB4-BD7160DA5B6A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Potato Chips/Snacks</a:t>
            </a:r>
          </a:p>
          <a:p>
            <a:r>
              <a:rPr lang="en-US" dirty="0"/>
              <a:t>Canneries</a:t>
            </a:r>
          </a:p>
          <a:p>
            <a:r>
              <a:rPr lang="en-US" dirty="0"/>
              <a:t>Produce/ Agriculture / Vertical Farms</a:t>
            </a:r>
          </a:p>
          <a:p>
            <a:r>
              <a:rPr lang="en-US" dirty="0"/>
              <a:t>Commissaries</a:t>
            </a:r>
          </a:p>
          <a:p>
            <a:r>
              <a:rPr lang="en-US" dirty="0"/>
              <a:t>The List Goes On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D9C0E-AE4D-4024-810A-1885E59A4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5C546C6-AD1B-4D05-BAE8-88DDC5602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C5C1-7217-3C46-88B9-F0BAD4208C8E}" type="datetime1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CF2C0E-006B-498C-A7B1-2B8CDC16D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F63473B-6D84-452F-AE78-6331A7989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Industry/potential market </a:t>
            </a:r>
          </a:p>
        </p:txBody>
      </p:sp>
    </p:spTree>
    <p:extLst>
      <p:ext uri="{BB962C8B-B14F-4D97-AF65-F5344CB8AC3E}">
        <p14:creationId xmlns:p14="http://schemas.microsoft.com/office/powerpoint/2010/main" val="1349582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F5BF09-E85A-4E24-B148-6FF87E26D4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75B845-6A6E-4FBE-BE3C-21D3C273D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Buzz words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B5256-01B4-438A-B535-1335DE582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B811761-2CC7-44FE-9D1B-54C73124B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C5C1-7217-3C46-88B9-F0BAD4208C8E}" type="datetime1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C6B0E4-EA23-4A96-A21A-6D4581F8C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69862" indent="0">
              <a:buNone/>
            </a:pPr>
            <a:r>
              <a:rPr lang="en-US" dirty="0"/>
              <a:t>LETTERS OF GUARANTY</a:t>
            </a:r>
          </a:p>
          <a:p>
            <a:r>
              <a:rPr lang="en-US" dirty="0"/>
              <a:t>Name and address of products supplier</a:t>
            </a:r>
          </a:p>
          <a:p>
            <a:r>
              <a:rPr lang="en-US" dirty="0"/>
              <a:t>Brand name</a:t>
            </a:r>
          </a:p>
          <a:p>
            <a:r>
              <a:rPr lang="en-US" dirty="0"/>
              <a:t>Statement of safety and efficacy</a:t>
            </a:r>
          </a:p>
          <a:p>
            <a:r>
              <a:rPr lang="en-US" dirty="0"/>
              <a:t>Statement of Compliance</a:t>
            </a:r>
          </a:p>
          <a:p>
            <a:r>
              <a:rPr lang="en-US" dirty="0"/>
              <a:t>Any limits of use or special directions</a:t>
            </a:r>
          </a:p>
          <a:p>
            <a:r>
              <a:rPr lang="en-US" dirty="0"/>
              <a:t>Signature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068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A40DC9-13F9-46E6-B8ED-2FA167EE89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C25563-EB26-4989-B63A-2C530EA87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Buzz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FFC7EA-B6D5-47B2-98E5-2D3A978E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ABA830-AAFF-4C36-A376-0B78DFB95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C5C1-7217-3C46-88B9-F0BAD4208C8E}" type="datetime1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89DF407-854F-4192-95A7-72EAA8A08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CIP (Clean in place)</a:t>
            </a:r>
          </a:p>
          <a:p>
            <a:r>
              <a:rPr lang="en-US" dirty="0"/>
              <a:t>COP (Clean out of place)</a:t>
            </a:r>
          </a:p>
          <a:p>
            <a:r>
              <a:rPr lang="en-US" dirty="0"/>
              <a:t>FSMA (Food Safety Modernization Act)</a:t>
            </a:r>
          </a:p>
          <a:p>
            <a:r>
              <a:rPr lang="en-US" dirty="0"/>
              <a:t>GFSI (Global Food Safety Initiative)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022159"/>
      </p:ext>
    </p:extLst>
  </p:cSld>
  <p:clrMapOvr>
    <a:masterClrMapping/>
  </p:clrMapOvr>
</p:sld>
</file>

<file path=ppt/theme/theme1.xml><?xml version="1.0" encoding="utf-8"?>
<a:theme xmlns:a="http://schemas.openxmlformats.org/drawingml/2006/main" name="Spartan Template- Widescreen">
  <a:themeElements>
    <a:clrScheme name="Spartan Final 2">
      <a:dk1>
        <a:srgbClr val="1A1918"/>
      </a:dk1>
      <a:lt1>
        <a:srgbClr val="FFFFFF"/>
      </a:lt1>
      <a:dk2>
        <a:srgbClr val="0074C8"/>
      </a:dk2>
      <a:lt2>
        <a:srgbClr val="FFFFFF"/>
      </a:lt2>
      <a:accent1>
        <a:srgbClr val="0074C8"/>
      </a:accent1>
      <a:accent2>
        <a:srgbClr val="00233B"/>
      </a:accent2>
      <a:accent3>
        <a:srgbClr val="01477B"/>
      </a:accent3>
      <a:accent4>
        <a:srgbClr val="37C0E6"/>
      </a:accent4>
      <a:accent5>
        <a:srgbClr val="595959"/>
      </a:accent5>
      <a:accent6>
        <a:srgbClr val="363E48"/>
      </a:accent6>
      <a:hlink>
        <a:srgbClr val="8FBCD9"/>
      </a:hlink>
      <a:folHlink>
        <a:srgbClr val="5A99C4"/>
      </a:folHlink>
    </a:clrScheme>
    <a:fontScheme name="Hanson_AlrightSans">
      <a:majorFont>
        <a:latin typeface="Alright Sans Regular"/>
        <a:ea typeface="ヒラギノ角ゴ ProN W3"/>
        <a:cs typeface="ヒラギノ角ゴ ProN W3"/>
      </a:majorFont>
      <a:minorFont>
        <a:latin typeface="Alright Sans Regular"/>
        <a:ea typeface="ヒラギノ角ゴ ProN W3"/>
        <a:cs typeface="ヒラギノ角ゴ ProN W3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tan Example Presentation- Widescreen" id="{BDC4758B-AEA8-442D-A3E1-E2BC3ECADB74}" vid="{D274352F-0AD7-487D-9925-02DCAD2F8C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F97AA1973DF745B207C4B29DA61FD6" ma:contentTypeVersion="16" ma:contentTypeDescription="Create a new document." ma:contentTypeScope="" ma:versionID="130df19c4fa372f68d0a005291653b14">
  <xsd:schema xmlns:xsd="http://www.w3.org/2001/XMLSchema" xmlns:xs="http://www.w3.org/2001/XMLSchema" xmlns:p="http://schemas.microsoft.com/office/2006/metadata/properties" xmlns:ns2="6034055a-9759-4e26-9243-acd22ef1f48e" xmlns:ns3="ee659e23-7429-4790-896b-b92a863bcc6f" targetNamespace="http://schemas.microsoft.com/office/2006/metadata/properties" ma:root="true" ma:fieldsID="5c2e8b25ddb18897404ced325a2eb03e" ns2:_="" ns3:_="">
    <xsd:import namespace="6034055a-9759-4e26-9243-acd22ef1f48e"/>
    <xsd:import namespace="ee659e23-7429-4790-896b-b92a863bcc6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TaxKeywordTaxHTField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lcf76f155ced4ddcb4097134ff3c332f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34055a-9759-4e26-9243-acd22ef1f48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11" nillable="true" ma:taxonomy="true" ma:internalName="TaxKeywordTaxHTField" ma:taxonomyFieldName="TaxKeyword" ma:displayName="Enterprise Keywords" ma:fieldId="{23f27201-bee3-471e-b2e7-b64fd8b7ca38}" ma:taxonomyMulti="true" ma:sspId="7e30dec3-49cd-4f52-b6b1-090cd1e30194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description="" ma:hidden="true" ma:list="{d2b136d6-1ee5-48da-b170-99846e8d2cd1}" ma:internalName="TaxCatchAll" ma:showField="CatchAllData" ma:web="6034055a-9759-4e26-9243-acd22ef1f4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659e23-7429-4790-896b-b92a863bcc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e30dec3-49cd-4f52-b6b1-090cd1e301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034055a-9759-4e26-9243-acd22ef1f48e" xsi:nil="true"/>
    <TaxKeywordTaxHTField xmlns="6034055a-9759-4e26-9243-acd22ef1f48e">
      <Terms xmlns="http://schemas.microsoft.com/office/infopath/2007/PartnerControls"/>
    </TaxKeywordTaxHTField>
    <lcf76f155ced4ddcb4097134ff3c332f xmlns="ee659e23-7429-4790-896b-b92a863bcc6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1D7FEA0-95C8-4649-8656-9BA4CE69F8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D01682-201E-4E29-8F3E-9F3C859B5F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34055a-9759-4e26-9243-acd22ef1f48e"/>
    <ds:schemaRef ds:uri="ee659e23-7429-4790-896b-b92a863bcc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DEF414-BE96-472D-B7F2-EB49EFEBBC3D}">
  <ds:schemaRefs>
    <ds:schemaRef ds:uri="http://schemas.microsoft.com/office/2006/metadata/properties"/>
    <ds:schemaRef ds:uri="http://schemas.microsoft.com/office/infopath/2007/PartnerControls"/>
    <ds:schemaRef ds:uri="6034055a-9759-4e26-9243-acd22ef1f48e"/>
    <ds:schemaRef ds:uri="ee659e23-7429-4790-896b-b92a863bcc6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Food Processing Seminar </Template>
  <TotalTime>61</TotalTime>
  <Words>909</Words>
  <Application>Microsoft Office PowerPoint</Application>
  <PresentationFormat>On-screen Show (16:9)</PresentationFormat>
  <Paragraphs>248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Spartan Template- Widescreen</vt:lpstr>
      <vt:lpstr>SYNERGY THAT CREATES COMPETITIVE ADVANTAGE</vt:lpstr>
      <vt:lpstr>Food processing sanitation</vt:lpstr>
      <vt:lpstr>Food processing sanitation </vt:lpstr>
      <vt:lpstr>WIIFM</vt:lpstr>
      <vt:lpstr>wiifm</vt:lpstr>
      <vt:lpstr>Protect your brand</vt:lpstr>
      <vt:lpstr>Industry/potential market </vt:lpstr>
      <vt:lpstr>Buzz words </vt:lpstr>
      <vt:lpstr>Buzz words</vt:lpstr>
      <vt:lpstr>PowerPoint Presentation</vt:lpstr>
      <vt:lpstr>haCcp</vt:lpstr>
      <vt:lpstr>PowerPoint Presentation</vt:lpstr>
      <vt:lpstr>Spartan’s responsibilities </vt:lpstr>
      <vt:lpstr>“tools” for success</vt:lpstr>
      <vt:lpstr>PowerPoint Presentation</vt:lpstr>
      <vt:lpstr>Third party audit</vt:lpstr>
      <vt:lpstr>Foaming cleaners/degreasers vs low foam option(s)</vt:lpstr>
      <vt:lpstr>Low foam cleaners</vt:lpstr>
      <vt:lpstr>Foam cleaners</vt:lpstr>
      <vt:lpstr>sanitizers</vt:lpstr>
      <vt:lpstr>PowerPoint Presentation</vt:lpstr>
      <vt:lpstr>equipment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Target accounts</vt:lpstr>
      <vt:lpstr>Target accounts</vt:lpstr>
      <vt:lpstr>End user calls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Sales team presentation</vt:lpstr>
      <vt:lpstr>Food sanitation objectives</vt:lpstr>
      <vt:lpstr>brewcheck</vt:lpstr>
      <vt:lpstr>Where to sell</vt:lpstr>
      <vt:lpstr>PowerPoint Presentation</vt:lpstr>
      <vt:lpstr>Who is our competition?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Food sanitation</vt:lpstr>
      <vt:lpstr>Food sanitation</vt:lpstr>
      <vt:lpstr>PowerPoint Presentation</vt:lpstr>
      <vt:lpstr>HAPPY HUNTING!!!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SYNERGY THAT CREATES COMPETITIVE ADVANTAGE</dc:title>
  <dc:creator>Jessica Wallace</dc:creator>
  <cp:lastModifiedBy>Jessica Wallace</cp:lastModifiedBy>
  <cp:revision>8</cp:revision>
  <cp:lastPrinted>2016-08-25T17:41:13Z</cp:lastPrinted>
  <dcterms:created xsi:type="dcterms:W3CDTF">2021-06-09T15:44:26Z</dcterms:created>
  <dcterms:modified xsi:type="dcterms:W3CDTF">2023-11-06T15:26:51Z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MediaServiceImageTags">
    <vt:lpwstr/>
  </property>
  <property fmtid="{D5CDD505-2E9C-101B-9397-08002B2CF9AE}" pid="4" name="ContentTypeId">
    <vt:lpwstr>0x01010061F97AA1973DF745B207C4B29DA61FD6</vt:lpwstr>
  </property>
</Properties>
</file>