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735" r:id="rId5"/>
    <p:sldMasterId id="2147483761" r:id="rId6"/>
  </p:sldMasterIdLst>
  <p:notesMasterIdLst>
    <p:notesMasterId r:id="rId38"/>
  </p:notesMasterIdLst>
  <p:handoutMasterIdLst>
    <p:handoutMasterId r:id="rId39"/>
  </p:handoutMasterIdLst>
  <p:sldIdLst>
    <p:sldId id="256" r:id="rId7"/>
    <p:sldId id="342" r:id="rId8"/>
    <p:sldId id="257" r:id="rId9"/>
    <p:sldId id="258" r:id="rId10"/>
    <p:sldId id="276" r:id="rId11"/>
    <p:sldId id="333" r:id="rId12"/>
    <p:sldId id="331" r:id="rId13"/>
    <p:sldId id="332" r:id="rId14"/>
    <p:sldId id="334" r:id="rId15"/>
    <p:sldId id="337" r:id="rId16"/>
    <p:sldId id="338" r:id="rId17"/>
    <p:sldId id="339" r:id="rId18"/>
    <p:sldId id="340" r:id="rId19"/>
    <p:sldId id="263" r:id="rId20"/>
    <p:sldId id="320" r:id="rId21"/>
    <p:sldId id="305" r:id="rId22"/>
    <p:sldId id="304" r:id="rId23"/>
    <p:sldId id="834" r:id="rId24"/>
    <p:sldId id="346" r:id="rId25"/>
    <p:sldId id="280" r:id="rId26"/>
    <p:sldId id="281" r:id="rId27"/>
    <p:sldId id="260" r:id="rId28"/>
    <p:sldId id="261" r:id="rId29"/>
    <p:sldId id="279" r:id="rId30"/>
    <p:sldId id="321" r:id="rId31"/>
    <p:sldId id="324" r:id="rId32"/>
    <p:sldId id="325" r:id="rId33"/>
    <p:sldId id="275" r:id="rId34"/>
    <p:sldId id="289" r:id="rId35"/>
    <p:sldId id="277" r:id="rId36"/>
    <p:sldId id="278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ubert" initials="H" lastIdx="1" clrIdx="0">
    <p:extLst>
      <p:ext uri="{19B8F6BF-5375-455C-9EA6-DF929625EA0E}">
        <p15:presenceInfo xmlns:p15="http://schemas.microsoft.com/office/powerpoint/2012/main" userId="Hau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C8"/>
    <a:srgbClr val="773CBD"/>
    <a:srgbClr val="5C2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27CF3-85AC-4B55-84D5-ED6885E06980}" v="4" dt="2020-08-21T18:05:55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 autoAdjust="0"/>
    <p:restoredTop sz="94509" autoAdjust="0"/>
  </p:normalViewPr>
  <p:slideViewPr>
    <p:cSldViewPr snapToGrid="0" snapToObjects="1">
      <p:cViewPr varScale="1">
        <p:scale>
          <a:sx n="134" d="100"/>
          <a:sy n="134" d="100"/>
        </p:scale>
        <p:origin x="44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195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0892-59EA-4F6F-A128-03F201A421DB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C23E48-82E4-4C4D-B20C-ACCDF96C55B7}">
      <dgm:prSet phldrT="[Text]"/>
      <dgm:spPr/>
      <dgm:t>
        <a:bodyPr/>
        <a:lstStyle/>
        <a:p>
          <a:r>
            <a:rPr lang="en-US" dirty="0"/>
            <a:t>Corrections Verified and Tracked</a:t>
          </a:r>
        </a:p>
      </dgm:t>
    </dgm:pt>
    <dgm:pt modelId="{FC79FC1D-F3D1-4E08-862A-5E2B1F928FBB}" type="parTrans" cxnId="{ED6915AE-CD59-40DD-9E7D-09B8753B796A}">
      <dgm:prSet/>
      <dgm:spPr/>
      <dgm:t>
        <a:bodyPr/>
        <a:lstStyle/>
        <a:p>
          <a:endParaRPr lang="en-US"/>
        </a:p>
      </dgm:t>
    </dgm:pt>
    <dgm:pt modelId="{3EBC8326-905C-4AD0-A1F8-6B3CB71D63BD}" type="sibTrans" cxnId="{ED6915AE-CD59-40DD-9E7D-09B8753B796A}">
      <dgm:prSet/>
      <dgm:spPr/>
      <dgm:t>
        <a:bodyPr/>
        <a:lstStyle/>
        <a:p>
          <a:endParaRPr lang="en-US"/>
        </a:p>
      </dgm:t>
    </dgm:pt>
    <dgm:pt modelId="{EA27027D-47AF-4008-998C-BD51635115D1}">
      <dgm:prSet phldrT="[Text]" custT="1"/>
      <dgm:spPr/>
      <dgm:t>
        <a:bodyPr/>
        <a:lstStyle/>
        <a:p>
          <a:r>
            <a:rPr lang="en-US" sz="1200" dirty="0"/>
            <a:t>Inspector finds issue and creates corrective action</a:t>
          </a:r>
        </a:p>
      </dgm:t>
    </dgm:pt>
    <dgm:pt modelId="{26029F4B-527E-4B05-BEE8-63DF1A0A6C90}" type="parTrans" cxnId="{D7E67F71-2BBC-40C4-A2F6-F20A19A176A3}">
      <dgm:prSet/>
      <dgm:spPr/>
      <dgm:t>
        <a:bodyPr/>
        <a:lstStyle/>
        <a:p>
          <a:endParaRPr lang="en-US"/>
        </a:p>
      </dgm:t>
    </dgm:pt>
    <dgm:pt modelId="{6797FA73-AB67-4F4E-99A9-150DCF5EA21D}" type="sibTrans" cxnId="{D7E67F71-2BBC-40C4-A2F6-F20A19A176A3}">
      <dgm:prSet/>
      <dgm:spPr/>
      <dgm:t>
        <a:bodyPr/>
        <a:lstStyle/>
        <a:p>
          <a:endParaRPr lang="en-US"/>
        </a:p>
      </dgm:t>
    </dgm:pt>
    <dgm:pt modelId="{B1AA93AE-B213-4AB5-A6D1-D6EAFD3E1AB4}">
      <dgm:prSet phldrT="[Text]" custT="1"/>
      <dgm:spPr/>
      <dgm:t>
        <a:bodyPr/>
        <a:lstStyle/>
        <a:p>
          <a:r>
            <a:rPr lang="en-US" sz="1200" dirty="0"/>
            <a:t>Employee assigned to CA is notified via email or text</a:t>
          </a:r>
        </a:p>
      </dgm:t>
    </dgm:pt>
    <dgm:pt modelId="{E7AE354B-2CFE-4F02-A4EA-8AF5D7B23A16}" type="parTrans" cxnId="{6721C9F8-747E-4505-B086-AB9A6067ADAD}">
      <dgm:prSet/>
      <dgm:spPr/>
      <dgm:t>
        <a:bodyPr/>
        <a:lstStyle/>
        <a:p>
          <a:endParaRPr lang="en-US"/>
        </a:p>
      </dgm:t>
    </dgm:pt>
    <dgm:pt modelId="{9328D551-9E55-42FA-92F2-E16BE4661F6C}" type="sibTrans" cxnId="{6721C9F8-747E-4505-B086-AB9A6067ADAD}">
      <dgm:prSet/>
      <dgm:spPr/>
      <dgm:t>
        <a:bodyPr/>
        <a:lstStyle/>
        <a:p>
          <a:endParaRPr lang="en-US"/>
        </a:p>
      </dgm:t>
    </dgm:pt>
    <dgm:pt modelId="{BDA98D62-D414-4C52-BF91-D1736C939CFF}">
      <dgm:prSet phldrT="[Text]" custT="1"/>
      <dgm:spPr/>
      <dgm:t>
        <a:bodyPr/>
        <a:lstStyle/>
        <a:p>
          <a:r>
            <a:rPr lang="en-US" sz="1200" dirty="0"/>
            <a:t>Employee makes correction and marks CA complete in App</a:t>
          </a:r>
        </a:p>
      </dgm:t>
    </dgm:pt>
    <dgm:pt modelId="{AE9A9EB2-07F5-4CE9-AEF9-EEE44A91229F}" type="parTrans" cxnId="{37932FBD-7826-4B33-A1E8-CDDEA895DA85}">
      <dgm:prSet/>
      <dgm:spPr/>
      <dgm:t>
        <a:bodyPr/>
        <a:lstStyle/>
        <a:p>
          <a:endParaRPr lang="en-US"/>
        </a:p>
      </dgm:t>
    </dgm:pt>
    <dgm:pt modelId="{C618BF2B-2752-4D65-89B9-F2579E731094}" type="sibTrans" cxnId="{37932FBD-7826-4B33-A1E8-CDDEA895DA85}">
      <dgm:prSet/>
      <dgm:spPr/>
      <dgm:t>
        <a:bodyPr/>
        <a:lstStyle/>
        <a:p>
          <a:endParaRPr lang="en-US"/>
        </a:p>
      </dgm:t>
    </dgm:pt>
    <dgm:pt modelId="{5E1CD6FE-FEEE-4C7A-9A8E-EC52505B7A2B}">
      <dgm:prSet phldrT="[Text]" custT="1"/>
      <dgm:spPr/>
      <dgm:t>
        <a:bodyPr/>
        <a:lstStyle/>
        <a:p>
          <a:r>
            <a:rPr lang="en-US" sz="1200" dirty="0"/>
            <a:t>Inspector verifies completion of CA and marks it in Mobile App</a:t>
          </a:r>
        </a:p>
      </dgm:t>
    </dgm:pt>
    <dgm:pt modelId="{D0141D1A-65A1-4B7F-9569-0AAAFE146DE0}" type="parTrans" cxnId="{80D63E51-FF88-4207-B85F-85773621651F}">
      <dgm:prSet/>
      <dgm:spPr/>
      <dgm:t>
        <a:bodyPr/>
        <a:lstStyle/>
        <a:p>
          <a:endParaRPr lang="en-US"/>
        </a:p>
      </dgm:t>
    </dgm:pt>
    <dgm:pt modelId="{8C6FC9AB-E729-4B07-BD4E-78796A618575}" type="sibTrans" cxnId="{80D63E51-FF88-4207-B85F-85773621651F}">
      <dgm:prSet/>
      <dgm:spPr/>
      <dgm:t>
        <a:bodyPr/>
        <a:lstStyle/>
        <a:p>
          <a:endParaRPr lang="en-US"/>
        </a:p>
      </dgm:t>
    </dgm:pt>
    <dgm:pt modelId="{6957B1AA-F54F-47DE-ABAB-2F78B66D32BE}" type="pres">
      <dgm:prSet presAssocID="{6EA20892-59EA-4F6F-A128-03F201A421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B22E548-B7FC-4387-A4AB-E575791AC1EB}" type="pres">
      <dgm:prSet presAssocID="{76C23E48-82E4-4C4D-B20C-ACCDF96C55B7}" presName="centerShape" presStyleLbl="node0" presStyleIdx="0" presStyleCnt="1" custLinFactNeighborX="285"/>
      <dgm:spPr/>
    </dgm:pt>
    <dgm:pt modelId="{B09F6C65-ABD7-4799-BD99-87B049165CB2}" type="pres">
      <dgm:prSet presAssocID="{EA27027D-47AF-4008-998C-BD51635115D1}" presName="node" presStyleLbl="node1" presStyleIdx="0" presStyleCnt="4" custScaleX="154546">
        <dgm:presLayoutVars>
          <dgm:bulletEnabled val="1"/>
        </dgm:presLayoutVars>
      </dgm:prSet>
      <dgm:spPr/>
    </dgm:pt>
    <dgm:pt modelId="{F9578DC8-7CC0-40AB-A2DC-944B76F8CD0E}" type="pres">
      <dgm:prSet presAssocID="{EA27027D-47AF-4008-998C-BD51635115D1}" presName="dummy" presStyleCnt="0"/>
      <dgm:spPr/>
    </dgm:pt>
    <dgm:pt modelId="{F57E9770-CEB7-423A-931F-AF3C8AE07FF7}" type="pres">
      <dgm:prSet presAssocID="{6797FA73-AB67-4F4E-99A9-150DCF5EA21D}" presName="sibTrans" presStyleLbl="sibTrans2D1" presStyleIdx="0" presStyleCnt="4"/>
      <dgm:spPr/>
    </dgm:pt>
    <dgm:pt modelId="{B1996AA4-2A55-4AD6-8B2A-B6356D5FD6E0}" type="pres">
      <dgm:prSet presAssocID="{B1AA93AE-B213-4AB5-A6D1-D6EAFD3E1AB4}" presName="node" presStyleLbl="node1" presStyleIdx="1" presStyleCnt="4" custScaleX="154693">
        <dgm:presLayoutVars>
          <dgm:bulletEnabled val="1"/>
        </dgm:presLayoutVars>
      </dgm:prSet>
      <dgm:spPr/>
    </dgm:pt>
    <dgm:pt modelId="{47A0E520-FBDB-46E7-A645-416CC27BFCE4}" type="pres">
      <dgm:prSet presAssocID="{B1AA93AE-B213-4AB5-A6D1-D6EAFD3E1AB4}" presName="dummy" presStyleCnt="0"/>
      <dgm:spPr/>
    </dgm:pt>
    <dgm:pt modelId="{AF614EC3-B2DE-4B9B-9338-F39ACB839BF1}" type="pres">
      <dgm:prSet presAssocID="{9328D551-9E55-42FA-92F2-E16BE4661F6C}" presName="sibTrans" presStyleLbl="sibTrans2D1" presStyleIdx="1" presStyleCnt="4"/>
      <dgm:spPr/>
    </dgm:pt>
    <dgm:pt modelId="{808E1333-6BA3-4507-B68F-8FD53209994B}" type="pres">
      <dgm:prSet presAssocID="{BDA98D62-D414-4C52-BF91-D1736C939CFF}" presName="node" presStyleLbl="node1" presStyleIdx="2" presStyleCnt="4" custScaleX="154546">
        <dgm:presLayoutVars>
          <dgm:bulletEnabled val="1"/>
        </dgm:presLayoutVars>
      </dgm:prSet>
      <dgm:spPr/>
    </dgm:pt>
    <dgm:pt modelId="{501FFF2D-4DD4-4CE8-A24B-350E016B9AA1}" type="pres">
      <dgm:prSet presAssocID="{BDA98D62-D414-4C52-BF91-D1736C939CFF}" presName="dummy" presStyleCnt="0"/>
      <dgm:spPr/>
    </dgm:pt>
    <dgm:pt modelId="{21978C0F-7280-44DF-A982-43A506F72E6A}" type="pres">
      <dgm:prSet presAssocID="{C618BF2B-2752-4D65-89B9-F2579E731094}" presName="sibTrans" presStyleLbl="sibTrans2D1" presStyleIdx="2" presStyleCnt="4"/>
      <dgm:spPr/>
    </dgm:pt>
    <dgm:pt modelId="{3F8A3A32-9437-47A4-9E08-A4AE9B6B3255}" type="pres">
      <dgm:prSet presAssocID="{5E1CD6FE-FEEE-4C7A-9A8E-EC52505B7A2B}" presName="node" presStyleLbl="node1" presStyleIdx="3" presStyleCnt="4" custScaleX="154546" custRadScaleRad="98205">
        <dgm:presLayoutVars>
          <dgm:bulletEnabled val="1"/>
        </dgm:presLayoutVars>
      </dgm:prSet>
      <dgm:spPr/>
    </dgm:pt>
    <dgm:pt modelId="{4F1859B3-1BDA-4F18-A5DF-116839CF101A}" type="pres">
      <dgm:prSet presAssocID="{5E1CD6FE-FEEE-4C7A-9A8E-EC52505B7A2B}" presName="dummy" presStyleCnt="0"/>
      <dgm:spPr/>
    </dgm:pt>
    <dgm:pt modelId="{C8B9E2D3-3334-4818-A974-EBAEE749EC05}" type="pres">
      <dgm:prSet presAssocID="{8C6FC9AB-E729-4B07-BD4E-78796A618575}" presName="sibTrans" presStyleLbl="sibTrans2D1" presStyleIdx="3" presStyleCnt="4"/>
      <dgm:spPr/>
    </dgm:pt>
  </dgm:ptLst>
  <dgm:cxnLst>
    <dgm:cxn modelId="{E5F03B11-E736-4B4B-A948-CA03CDDAED1A}" type="presOf" srcId="{B1AA93AE-B213-4AB5-A6D1-D6EAFD3E1AB4}" destId="{B1996AA4-2A55-4AD6-8B2A-B6356D5FD6E0}" srcOrd="0" destOrd="0" presId="urn:microsoft.com/office/officeart/2005/8/layout/radial6"/>
    <dgm:cxn modelId="{10C1C334-6DF1-4CE8-B7C3-8339535F861C}" type="presOf" srcId="{8C6FC9AB-E729-4B07-BD4E-78796A618575}" destId="{C8B9E2D3-3334-4818-A974-EBAEE749EC05}" srcOrd="0" destOrd="0" presId="urn:microsoft.com/office/officeart/2005/8/layout/radial6"/>
    <dgm:cxn modelId="{EFD47D3E-33FF-4B4B-BB62-2A54AB9649FF}" type="presOf" srcId="{5E1CD6FE-FEEE-4C7A-9A8E-EC52505B7A2B}" destId="{3F8A3A32-9437-47A4-9E08-A4AE9B6B3255}" srcOrd="0" destOrd="0" presId="urn:microsoft.com/office/officeart/2005/8/layout/radial6"/>
    <dgm:cxn modelId="{E82A876D-88C0-4634-BFCB-F4EE7E948CA1}" type="presOf" srcId="{76C23E48-82E4-4C4D-B20C-ACCDF96C55B7}" destId="{8B22E548-B7FC-4387-A4AB-E575791AC1EB}" srcOrd="0" destOrd="0" presId="urn:microsoft.com/office/officeart/2005/8/layout/radial6"/>
    <dgm:cxn modelId="{1A9BDD50-F14D-4B71-8D17-2A84AADA1D28}" type="presOf" srcId="{C618BF2B-2752-4D65-89B9-F2579E731094}" destId="{21978C0F-7280-44DF-A982-43A506F72E6A}" srcOrd="0" destOrd="0" presId="urn:microsoft.com/office/officeart/2005/8/layout/radial6"/>
    <dgm:cxn modelId="{80D63E51-FF88-4207-B85F-85773621651F}" srcId="{76C23E48-82E4-4C4D-B20C-ACCDF96C55B7}" destId="{5E1CD6FE-FEEE-4C7A-9A8E-EC52505B7A2B}" srcOrd="3" destOrd="0" parTransId="{D0141D1A-65A1-4B7F-9569-0AAAFE146DE0}" sibTransId="{8C6FC9AB-E729-4B07-BD4E-78796A618575}"/>
    <dgm:cxn modelId="{D7E67F71-2BBC-40C4-A2F6-F20A19A176A3}" srcId="{76C23E48-82E4-4C4D-B20C-ACCDF96C55B7}" destId="{EA27027D-47AF-4008-998C-BD51635115D1}" srcOrd="0" destOrd="0" parTransId="{26029F4B-527E-4B05-BEE8-63DF1A0A6C90}" sibTransId="{6797FA73-AB67-4F4E-99A9-150DCF5EA21D}"/>
    <dgm:cxn modelId="{1CA67AA2-13D0-4885-894F-0607E863633A}" type="presOf" srcId="{9328D551-9E55-42FA-92F2-E16BE4661F6C}" destId="{AF614EC3-B2DE-4B9B-9338-F39ACB839BF1}" srcOrd="0" destOrd="0" presId="urn:microsoft.com/office/officeart/2005/8/layout/radial6"/>
    <dgm:cxn modelId="{8E962FA9-5E03-4F81-BF6B-51DEE8AA4868}" type="presOf" srcId="{6EA20892-59EA-4F6F-A128-03F201A421DB}" destId="{6957B1AA-F54F-47DE-ABAB-2F78B66D32BE}" srcOrd="0" destOrd="0" presId="urn:microsoft.com/office/officeart/2005/8/layout/radial6"/>
    <dgm:cxn modelId="{ED6915AE-CD59-40DD-9E7D-09B8753B796A}" srcId="{6EA20892-59EA-4F6F-A128-03F201A421DB}" destId="{76C23E48-82E4-4C4D-B20C-ACCDF96C55B7}" srcOrd="0" destOrd="0" parTransId="{FC79FC1D-F3D1-4E08-862A-5E2B1F928FBB}" sibTransId="{3EBC8326-905C-4AD0-A1F8-6B3CB71D63BD}"/>
    <dgm:cxn modelId="{C4C2E6BC-2366-480C-A954-C402BCE00E17}" type="presOf" srcId="{6797FA73-AB67-4F4E-99A9-150DCF5EA21D}" destId="{F57E9770-CEB7-423A-931F-AF3C8AE07FF7}" srcOrd="0" destOrd="0" presId="urn:microsoft.com/office/officeart/2005/8/layout/radial6"/>
    <dgm:cxn modelId="{37932FBD-7826-4B33-A1E8-CDDEA895DA85}" srcId="{76C23E48-82E4-4C4D-B20C-ACCDF96C55B7}" destId="{BDA98D62-D414-4C52-BF91-D1736C939CFF}" srcOrd="2" destOrd="0" parTransId="{AE9A9EB2-07F5-4CE9-AEF9-EEE44A91229F}" sibTransId="{C618BF2B-2752-4D65-89B9-F2579E731094}"/>
    <dgm:cxn modelId="{BEE55DC2-0782-4BCB-88E3-F2EA0B8664D3}" type="presOf" srcId="{BDA98D62-D414-4C52-BF91-D1736C939CFF}" destId="{808E1333-6BA3-4507-B68F-8FD53209994B}" srcOrd="0" destOrd="0" presId="urn:microsoft.com/office/officeart/2005/8/layout/radial6"/>
    <dgm:cxn modelId="{F1FF29DE-033D-4566-BB87-ABA24EE8C394}" type="presOf" srcId="{EA27027D-47AF-4008-998C-BD51635115D1}" destId="{B09F6C65-ABD7-4799-BD99-87B049165CB2}" srcOrd="0" destOrd="0" presId="urn:microsoft.com/office/officeart/2005/8/layout/radial6"/>
    <dgm:cxn modelId="{6721C9F8-747E-4505-B086-AB9A6067ADAD}" srcId="{76C23E48-82E4-4C4D-B20C-ACCDF96C55B7}" destId="{B1AA93AE-B213-4AB5-A6D1-D6EAFD3E1AB4}" srcOrd="1" destOrd="0" parTransId="{E7AE354B-2CFE-4F02-A4EA-8AF5D7B23A16}" sibTransId="{9328D551-9E55-42FA-92F2-E16BE4661F6C}"/>
    <dgm:cxn modelId="{797ED9F5-EC79-488B-9DA8-9B8F2B62C91C}" type="presParOf" srcId="{6957B1AA-F54F-47DE-ABAB-2F78B66D32BE}" destId="{8B22E548-B7FC-4387-A4AB-E575791AC1EB}" srcOrd="0" destOrd="0" presId="urn:microsoft.com/office/officeart/2005/8/layout/radial6"/>
    <dgm:cxn modelId="{8E7FA7AA-8F94-4B74-989C-25552EAA1CB0}" type="presParOf" srcId="{6957B1AA-F54F-47DE-ABAB-2F78B66D32BE}" destId="{B09F6C65-ABD7-4799-BD99-87B049165CB2}" srcOrd="1" destOrd="0" presId="urn:microsoft.com/office/officeart/2005/8/layout/radial6"/>
    <dgm:cxn modelId="{8E05E167-1FD5-4AEF-9163-37442D204574}" type="presParOf" srcId="{6957B1AA-F54F-47DE-ABAB-2F78B66D32BE}" destId="{F9578DC8-7CC0-40AB-A2DC-944B76F8CD0E}" srcOrd="2" destOrd="0" presId="urn:microsoft.com/office/officeart/2005/8/layout/radial6"/>
    <dgm:cxn modelId="{B51A4BBA-EEA6-460E-BA58-AD8102315172}" type="presParOf" srcId="{6957B1AA-F54F-47DE-ABAB-2F78B66D32BE}" destId="{F57E9770-CEB7-423A-931F-AF3C8AE07FF7}" srcOrd="3" destOrd="0" presId="urn:microsoft.com/office/officeart/2005/8/layout/radial6"/>
    <dgm:cxn modelId="{D72318DD-ADAF-4DD4-89F8-AB56586A8FBD}" type="presParOf" srcId="{6957B1AA-F54F-47DE-ABAB-2F78B66D32BE}" destId="{B1996AA4-2A55-4AD6-8B2A-B6356D5FD6E0}" srcOrd="4" destOrd="0" presId="urn:microsoft.com/office/officeart/2005/8/layout/radial6"/>
    <dgm:cxn modelId="{0B7CDAD8-C2FA-4429-99C2-8BBA1B3D2489}" type="presParOf" srcId="{6957B1AA-F54F-47DE-ABAB-2F78B66D32BE}" destId="{47A0E520-FBDB-46E7-A645-416CC27BFCE4}" srcOrd="5" destOrd="0" presId="urn:microsoft.com/office/officeart/2005/8/layout/radial6"/>
    <dgm:cxn modelId="{6E50DB9A-AA6E-45A5-958F-202F57E6630B}" type="presParOf" srcId="{6957B1AA-F54F-47DE-ABAB-2F78B66D32BE}" destId="{AF614EC3-B2DE-4B9B-9338-F39ACB839BF1}" srcOrd="6" destOrd="0" presId="urn:microsoft.com/office/officeart/2005/8/layout/radial6"/>
    <dgm:cxn modelId="{2CFC6EA5-0C5B-4655-AED8-AD1B23547E3B}" type="presParOf" srcId="{6957B1AA-F54F-47DE-ABAB-2F78B66D32BE}" destId="{808E1333-6BA3-4507-B68F-8FD53209994B}" srcOrd="7" destOrd="0" presId="urn:microsoft.com/office/officeart/2005/8/layout/radial6"/>
    <dgm:cxn modelId="{8CB62394-5851-4575-966D-7E388A1C6B62}" type="presParOf" srcId="{6957B1AA-F54F-47DE-ABAB-2F78B66D32BE}" destId="{501FFF2D-4DD4-4CE8-A24B-350E016B9AA1}" srcOrd="8" destOrd="0" presId="urn:microsoft.com/office/officeart/2005/8/layout/radial6"/>
    <dgm:cxn modelId="{E0AA2896-48F2-4F72-A848-267D4632443C}" type="presParOf" srcId="{6957B1AA-F54F-47DE-ABAB-2F78B66D32BE}" destId="{21978C0F-7280-44DF-A982-43A506F72E6A}" srcOrd="9" destOrd="0" presId="urn:microsoft.com/office/officeart/2005/8/layout/radial6"/>
    <dgm:cxn modelId="{1BF6FF61-DFEF-4B02-8DCD-5D5B11E616F3}" type="presParOf" srcId="{6957B1AA-F54F-47DE-ABAB-2F78B66D32BE}" destId="{3F8A3A32-9437-47A4-9E08-A4AE9B6B3255}" srcOrd="10" destOrd="0" presId="urn:microsoft.com/office/officeart/2005/8/layout/radial6"/>
    <dgm:cxn modelId="{938AC209-486C-4975-8990-4F2C93CADAB5}" type="presParOf" srcId="{6957B1AA-F54F-47DE-ABAB-2F78B66D32BE}" destId="{4F1859B3-1BDA-4F18-A5DF-116839CF101A}" srcOrd="11" destOrd="0" presId="urn:microsoft.com/office/officeart/2005/8/layout/radial6"/>
    <dgm:cxn modelId="{01EFCB5A-93DA-4AFB-A4D0-12FE6F101CB5}" type="presParOf" srcId="{6957B1AA-F54F-47DE-ABAB-2F78B66D32BE}" destId="{C8B9E2D3-3334-4818-A974-EBAEE749EC0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A20892-59EA-4F6F-A128-03F201A421DB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C23E48-82E4-4C4D-B20C-ACCDF96C55B7}">
      <dgm:prSet phldrT="[Text]"/>
      <dgm:spPr/>
      <dgm:t>
        <a:bodyPr/>
        <a:lstStyle/>
        <a:p>
          <a:r>
            <a:rPr lang="en-US" dirty="0"/>
            <a:t>Work Completed and Documented</a:t>
          </a:r>
        </a:p>
      </dgm:t>
    </dgm:pt>
    <dgm:pt modelId="{FC79FC1D-F3D1-4E08-862A-5E2B1F928FBB}" type="parTrans" cxnId="{ED6915AE-CD59-40DD-9E7D-09B8753B796A}">
      <dgm:prSet/>
      <dgm:spPr/>
      <dgm:t>
        <a:bodyPr/>
        <a:lstStyle/>
        <a:p>
          <a:endParaRPr lang="en-US"/>
        </a:p>
      </dgm:t>
    </dgm:pt>
    <dgm:pt modelId="{3EBC8326-905C-4AD0-A1F8-6B3CB71D63BD}" type="sibTrans" cxnId="{ED6915AE-CD59-40DD-9E7D-09B8753B796A}">
      <dgm:prSet/>
      <dgm:spPr/>
      <dgm:t>
        <a:bodyPr/>
        <a:lstStyle/>
        <a:p>
          <a:endParaRPr lang="en-US"/>
        </a:p>
      </dgm:t>
    </dgm:pt>
    <dgm:pt modelId="{EA27027D-47AF-4008-998C-BD51635115D1}">
      <dgm:prSet phldrT="[Text]"/>
      <dgm:spPr/>
      <dgm:t>
        <a:bodyPr/>
        <a:lstStyle/>
        <a:p>
          <a:r>
            <a:rPr lang="en-US" dirty="0"/>
            <a:t>Customer Submits Request Through Portal</a:t>
          </a:r>
        </a:p>
      </dgm:t>
    </dgm:pt>
    <dgm:pt modelId="{26029F4B-527E-4B05-BEE8-63DF1A0A6C90}" type="parTrans" cxnId="{D7E67F71-2BBC-40C4-A2F6-F20A19A176A3}">
      <dgm:prSet/>
      <dgm:spPr/>
      <dgm:t>
        <a:bodyPr/>
        <a:lstStyle/>
        <a:p>
          <a:endParaRPr lang="en-US"/>
        </a:p>
      </dgm:t>
    </dgm:pt>
    <dgm:pt modelId="{6797FA73-AB67-4F4E-99A9-150DCF5EA21D}" type="sibTrans" cxnId="{D7E67F71-2BBC-40C4-A2F6-F20A19A176A3}">
      <dgm:prSet/>
      <dgm:spPr/>
      <dgm:t>
        <a:bodyPr/>
        <a:lstStyle/>
        <a:p>
          <a:endParaRPr lang="en-US"/>
        </a:p>
      </dgm:t>
    </dgm:pt>
    <dgm:pt modelId="{B1AA93AE-B213-4AB5-A6D1-D6EAFD3E1AB4}">
      <dgm:prSet phldrT="[Text]"/>
      <dgm:spPr/>
      <dgm:t>
        <a:bodyPr/>
        <a:lstStyle/>
        <a:p>
          <a:r>
            <a:rPr lang="en-US" dirty="0"/>
            <a:t>Manager is Notified , Processes Request and Assigns it</a:t>
          </a:r>
        </a:p>
      </dgm:t>
    </dgm:pt>
    <dgm:pt modelId="{E7AE354B-2CFE-4F02-A4EA-8AF5D7B23A16}" type="parTrans" cxnId="{6721C9F8-747E-4505-B086-AB9A6067ADAD}">
      <dgm:prSet/>
      <dgm:spPr/>
      <dgm:t>
        <a:bodyPr/>
        <a:lstStyle/>
        <a:p>
          <a:endParaRPr lang="en-US"/>
        </a:p>
      </dgm:t>
    </dgm:pt>
    <dgm:pt modelId="{9328D551-9E55-42FA-92F2-E16BE4661F6C}" type="sibTrans" cxnId="{6721C9F8-747E-4505-B086-AB9A6067ADAD}">
      <dgm:prSet/>
      <dgm:spPr/>
      <dgm:t>
        <a:bodyPr/>
        <a:lstStyle/>
        <a:p>
          <a:endParaRPr lang="en-US"/>
        </a:p>
      </dgm:t>
    </dgm:pt>
    <dgm:pt modelId="{BDA98D62-D414-4C52-BF91-D1736C939CFF}">
      <dgm:prSet phldrT="[Text]"/>
      <dgm:spPr/>
      <dgm:t>
        <a:bodyPr/>
        <a:lstStyle/>
        <a:p>
          <a:r>
            <a:rPr lang="en-US" dirty="0"/>
            <a:t>Assigned Employee Notified, Completes work</a:t>
          </a:r>
        </a:p>
      </dgm:t>
    </dgm:pt>
    <dgm:pt modelId="{AE9A9EB2-07F5-4CE9-AEF9-EEE44A91229F}" type="parTrans" cxnId="{37932FBD-7826-4B33-A1E8-CDDEA895DA85}">
      <dgm:prSet/>
      <dgm:spPr/>
      <dgm:t>
        <a:bodyPr/>
        <a:lstStyle/>
        <a:p>
          <a:endParaRPr lang="en-US"/>
        </a:p>
      </dgm:t>
    </dgm:pt>
    <dgm:pt modelId="{C618BF2B-2752-4D65-89B9-F2579E731094}" type="sibTrans" cxnId="{37932FBD-7826-4B33-A1E8-CDDEA895DA85}">
      <dgm:prSet/>
      <dgm:spPr/>
      <dgm:t>
        <a:bodyPr/>
        <a:lstStyle/>
        <a:p>
          <a:endParaRPr lang="en-US"/>
        </a:p>
      </dgm:t>
    </dgm:pt>
    <dgm:pt modelId="{5E1CD6FE-FEEE-4C7A-9A8E-EC52505B7A2B}">
      <dgm:prSet phldrT="[Text]"/>
      <dgm:spPr/>
      <dgm:t>
        <a:bodyPr/>
        <a:lstStyle/>
        <a:p>
          <a:r>
            <a:rPr lang="en-US" dirty="0"/>
            <a:t>Manager and Customer are Notified of Work Completion</a:t>
          </a:r>
        </a:p>
      </dgm:t>
    </dgm:pt>
    <dgm:pt modelId="{D0141D1A-65A1-4B7F-9569-0AAAFE146DE0}" type="parTrans" cxnId="{80D63E51-FF88-4207-B85F-85773621651F}">
      <dgm:prSet/>
      <dgm:spPr/>
      <dgm:t>
        <a:bodyPr/>
        <a:lstStyle/>
        <a:p>
          <a:endParaRPr lang="en-US"/>
        </a:p>
      </dgm:t>
    </dgm:pt>
    <dgm:pt modelId="{8C6FC9AB-E729-4B07-BD4E-78796A618575}" type="sibTrans" cxnId="{80D63E51-FF88-4207-B85F-85773621651F}">
      <dgm:prSet/>
      <dgm:spPr/>
      <dgm:t>
        <a:bodyPr/>
        <a:lstStyle/>
        <a:p>
          <a:endParaRPr lang="en-US"/>
        </a:p>
      </dgm:t>
    </dgm:pt>
    <dgm:pt modelId="{6957B1AA-F54F-47DE-ABAB-2F78B66D32BE}" type="pres">
      <dgm:prSet presAssocID="{6EA20892-59EA-4F6F-A128-03F201A421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B22E548-B7FC-4387-A4AB-E575791AC1EB}" type="pres">
      <dgm:prSet presAssocID="{76C23E48-82E4-4C4D-B20C-ACCDF96C55B7}" presName="centerShape" presStyleLbl="node0" presStyleIdx="0" presStyleCnt="1"/>
      <dgm:spPr/>
    </dgm:pt>
    <dgm:pt modelId="{B09F6C65-ABD7-4799-BD99-87B049165CB2}" type="pres">
      <dgm:prSet presAssocID="{EA27027D-47AF-4008-998C-BD51635115D1}" presName="node" presStyleLbl="node1" presStyleIdx="0" presStyleCnt="4" custScaleX="154546">
        <dgm:presLayoutVars>
          <dgm:bulletEnabled val="1"/>
        </dgm:presLayoutVars>
      </dgm:prSet>
      <dgm:spPr/>
    </dgm:pt>
    <dgm:pt modelId="{F9578DC8-7CC0-40AB-A2DC-944B76F8CD0E}" type="pres">
      <dgm:prSet presAssocID="{EA27027D-47AF-4008-998C-BD51635115D1}" presName="dummy" presStyleCnt="0"/>
      <dgm:spPr/>
    </dgm:pt>
    <dgm:pt modelId="{F57E9770-CEB7-423A-931F-AF3C8AE07FF7}" type="pres">
      <dgm:prSet presAssocID="{6797FA73-AB67-4F4E-99A9-150DCF5EA21D}" presName="sibTrans" presStyleLbl="sibTrans2D1" presStyleIdx="0" presStyleCnt="4"/>
      <dgm:spPr/>
    </dgm:pt>
    <dgm:pt modelId="{B1996AA4-2A55-4AD6-8B2A-B6356D5FD6E0}" type="pres">
      <dgm:prSet presAssocID="{B1AA93AE-B213-4AB5-A6D1-D6EAFD3E1AB4}" presName="node" presStyleLbl="node1" presStyleIdx="1" presStyleCnt="4" custScaleX="154693">
        <dgm:presLayoutVars>
          <dgm:bulletEnabled val="1"/>
        </dgm:presLayoutVars>
      </dgm:prSet>
      <dgm:spPr/>
    </dgm:pt>
    <dgm:pt modelId="{47A0E520-FBDB-46E7-A645-416CC27BFCE4}" type="pres">
      <dgm:prSet presAssocID="{B1AA93AE-B213-4AB5-A6D1-D6EAFD3E1AB4}" presName="dummy" presStyleCnt="0"/>
      <dgm:spPr/>
    </dgm:pt>
    <dgm:pt modelId="{AF614EC3-B2DE-4B9B-9338-F39ACB839BF1}" type="pres">
      <dgm:prSet presAssocID="{9328D551-9E55-42FA-92F2-E16BE4661F6C}" presName="sibTrans" presStyleLbl="sibTrans2D1" presStyleIdx="1" presStyleCnt="4"/>
      <dgm:spPr/>
    </dgm:pt>
    <dgm:pt modelId="{808E1333-6BA3-4507-B68F-8FD53209994B}" type="pres">
      <dgm:prSet presAssocID="{BDA98D62-D414-4C52-BF91-D1736C939CFF}" presName="node" presStyleLbl="node1" presStyleIdx="2" presStyleCnt="4" custScaleX="154546">
        <dgm:presLayoutVars>
          <dgm:bulletEnabled val="1"/>
        </dgm:presLayoutVars>
      </dgm:prSet>
      <dgm:spPr/>
    </dgm:pt>
    <dgm:pt modelId="{501FFF2D-4DD4-4CE8-A24B-350E016B9AA1}" type="pres">
      <dgm:prSet presAssocID="{BDA98D62-D414-4C52-BF91-D1736C939CFF}" presName="dummy" presStyleCnt="0"/>
      <dgm:spPr/>
    </dgm:pt>
    <dgm:pt modelId="{21978C0F-7280-44DF-A982-43A506F72E6A}" type="pres">
      <dgm:prSet presAssocID="{C618BF2B-2752-4D65-89B9-F2579E731094}" presName="sibTrans" presStyleLbl="sibTrans2D1" presStyleIdx="2" presStyleCnt="4"/>
      <dgm:spPr/>
    </dgm:pt>
    <dgm:pt modelId="{3F8A3A32-9437-47A4-9E08-A4AE9B6B3255}" type="pres">
      <dgm:prSet presAssocID="{5E1CD6FE-FEEE-4C7A-9A8E-EC52505B7A2B}" presName="node" presStyleLbl="node1" presStyleIdx="3" presStyleCnt="4" custScaleX="154546" custRadScaleRad="98205">
        <dgm:presLayoutVars>
          <dgm:bulletEnabled val="1"/>
        </dgm:presLayoutVars>
      </dgm:prSet>
      <dgm:spPr/>
    </dgm:pt>
    <dgm:pt modelId="{4F1859B3-1BDA-4F18-A5DF-116839CF101A}" type="pres">
      <dgm:prSet presAssocID="{5E1CD6FE-FEEE-4C7A-9A8E-EC52505B7A2B}" presName="dummy" presStyleCnt="0"/>
      <dgm:spPr/>
    </dgm:pt>
    <dgm:pt modelId="{C8B9E2D3-3334-4818-A974-EBAEE749EC05}" type="pres">
      <dgm:prSet presAssocID="{8C6FC9AB-E729-4B07-BD4E-78796A618575}" presName="sibTrans" presStyleLbl="sibTrans2D1" presStyleIdx="3" presStyleCnt="4"/>
      <dgm:spPr/>
    </dgm:pt>
  </dgm:ptLst>
  <dgm:cxnLst>
    <dgm:cxn modelId="{E5F03B11-E736-4B4B-A948-CA03CDDAED1A}" type="presOf" srcId="{B1AA93AE-B213-4AB5-A6D1-D6EAFD3E1AB4}" destId="{B1996AA4-2A55-4AD6-8B2A-B6356D5FD6E0}" srcOrd="0" destOrd="0" presId="urn:microsoft.com/office/officeart/2005/8/layout/radial6"/>
    <dgm:cxn modelId="{10C1C334-6DF1-4CE8-B7C3-8339535F861C}" type="presOf" srcId="{8C6FC9AB-E729-4B07-BD4E-78796A618575}" destId="{C8B9E2D3-3334-4818-A974-EBAEE749EC05}" srcOrd="0" destOrd="0" presId="urn:microsoft.com/office/officeart/2005/8/layout/radial6"/>
    <dgm:cxn modelId="{EFD47D3E-33FF-4B4B-BB62-2A54AB9649FF}" type="presOf" srcId="{5E1CD6FE-FEEE-4C7A-9A8E-EC52505B7A2B}" destId="{3F8A3A32-9437-47A4-9E08-A4AE9B6B3255}" srcOrd="0" destOrd="0" presId="urn:microsoft.com/office/officeart/2005/8/layout/radial6"/>
    <dgm:cxn modelId="{E82A876D-88C0-4634-BFCB-F4EE7E948CA1}" type="presOf" srcId="{76C23E48-82E4-4C4D-B20C-ACCDF96C55B7}" destId="{8B22E548-B7FC-4387-A4AB-E575791AC1EB}" srcOrd="0" destOrd="0" presId="urn:microsoft.com/office/officeart/2005/8/layout/radial6"/>
    <dgm:cxn modelId="{1A9BDD50-F14D-4B71-8D17-2A84AADA1D28}" type="presOf" srcId="{C618BF2B-2752-4D65-89B9-F2579E731094}" destId="{21978C0F-7280-44DF-A982-43A506F72E6A}" srcOrd="0" destOrd="0" presId="urn:microsoft.com/office/officeart/2005/8/layout/radial6"/>
    <dgm:cxn modelId="{80D63E51-FF88-4207-B85F-85773621651F}" srcId="{76C23E48-82E4-4C4D-B20C-ACCDF96C55B7}" destId="{5E1CD6FE-FEEE-4C7A-9A8E-EC52505B7A2B}" srcOrd="3" destOrd="0" parTransId="{D0141D1A-65A1-4B7F-9569-0AAAFE146DE0}" sibTransId="{8C6FC9AB-E729-4B07-BD4E-78796A618575}"/>
    <dgm:cxn modelId="{D7E67F71-2BBC-40C4-A2F6-F20A19A176A3}" srcId="{76C23E48-82E4-4C4D-B20C-ACCDF96C55B7}" destId="{EA27027D-47AF-4008-998C-BD51635115D1}" srcOrd="0" destOrd="0" parTransId="{26029F4B-527E-4B05-BEE8-63DF1A0A6C90}" sibTransId="{6797FA73-AB67-4F4E-99A9-150DCF5EA21D}"/>
    <dgm:cxn modelId="{1CA67AA2-13D0-4885-894F-0607E863633A}" type="presOf" srcId="{9328D551-9E55-42FA-92F2-E16BE4661F6C}" destId="{AF614EC3-B2DE-4B9B-9338-F39ACB839BF1}" srcOrd="0" destOrd="0" presId="urn:microsoft.com/office/officeart/2005/8/layout/radial6"/>
    <dgm:cxn modelId="{8E962FA9-5E03-4F81-BF6B-51DEE8AA4868}" type="presOf" srcId="{6EA20892-59EA-4F6F-A128-03F201A421DB}" destId="{6957B1AA-F54F-47DE-ABAB-2F78B66D32BE}" srcOrd="0" destOrd="0" presId="urn:microsoft.com/office/officeart/2005/8/layout/radial6"/>
    <dgm:cxn modelId="{ED6915AE-CD59-40DD-9E7D-09B8753B796A}" srcId="{6EA20892-59EA-4F6F-A128-03F201A421DB}" destId="{76C23E48-82E4-4C4D-B20C-ACCDF96C55B7}" srcOrd="0" destOrd="0" parTransId="{FC79FC1D-F3D1-4E08-862A-5E2B1F928FBB}" sibTransId="{3EBC8326-905C-4AD0-A1F8-6B3CB71D63BD}"/>
    <dgm:cxn modelId="{C4C2E6BC-2366-480C-A954-C402BCE00E17}" type="presOf" srcId="{6797FA73-AB67-4F4E-99A9-150DCF5EA21D}" destId="{F57E9770-CEB7-423A-931F-AF3C8AE07FF7}" srcOrd="0" destOrd="0" presId="urn:microsoft.com/office/officeart/2005/8/layout/radial6"/>
    <dgm:cxn modelId="{37932FBD-7826-4B33-A1E8-CDDEA895DA85}" srcId="{76C23E48-82E4-4C4D-B20C-ACCDF96C55B7}" destId="{BDA98D62-D414-4C52-BF91-D1736C939CFF}" srcOrd="2" destOrd="0" parTransId="{AE9A9EB2-07F5-4CE9-AEF9-EEE44A91229F}" sibTransId="{C618BF2B-2752-4D65-89B9-F2579E731094}"/>
    <dgm:cxn modelId="{BEE55DC2-0782-4BCB-88E3-F2EA0B8664D3}" type="presOf" srcId="{BDA98D62-D414-4C52-BF91-D1736C939CFF}" destId="{808E1333-6BA3-4507-B68F-8FD53209994B}" srcOrd="0" destOrd="0" presId="urn:microsoft.com/office/officeart/2005/8/layout/radial6"/>
    <dgm:cxn modelId="{F1FF29DE-033D-4566-BB87-ABA24EE8C394}" type="presOf" srcId="{EA27027D-47AF-4008-998C-BD51635115D1}" destId="{B09F6C65-ABD7-4799-BD99-87B049165CB2}" srcOrd="0" destOrd="0" presId="urn:microsoft.com/office/officeart/2005/8/layout/radial6"/>
    <dgm:cxn modelId="{6721C9F8-747E-4505-B086-AB9A6067ADAD}" srcId="{76C23E48-82E4-4C4D-B20C-ACCDF96C55B7}" destId="{B1AA93AE-B213-4AB5-A6D1-D6EAFD3E1AB4}" srcOrd="1" destOrd="0" parTransId="{E7AE354B-2CFE-4F02-A4EA-8AF5D7B23A16}" sibTransId="{9328D551-9E55-42FA-92F2-E16BE4661F6C}"/>
    <dgm:cxn modelId="{797ED9F5-EC79-488B-9DA8-9B8F2B62C91C}" type="presParOf" srcId="{6957B1AA-F54F-47DE-ABAB-2F78B66D32BE}" destId="{8B22E548-B7FC-4387-A4AB-E575791AC1EB}" srcOrd="0" destOrd="0" presId="urn:microsoft.com/office/officeart/2005/8/layout/radial6"/>
    <dgm:cxn modelId="{8E7FA7AA-8F94-4B74-989C-25552EAA1CB0}" type="presParOf" srcId="{6957B1AA-F54F-47DE-ABAB-2F78B66D32BE}" destId="{B09F6C65-ABD7-4799-BD99-87B049165CB2}" srcOrd="1" destOrd="0" presId="urn:microsoft.com/office/officeart/2005/8/layout/radial6"/>
    <dgm:cxn modelId="{8E05E167-1FD5-4AEF-9163-37442D204574}" type="presParOf" srcId="{6957B1AA-F54F-47DE-ABAB-2F78B66D32BE}" destId="{F9578DC8-7CC0-40AB-A2DC-944B76F8CD0E}" srcOrd="2" destOrd="0" presId="urn:microsoft.com/office/officeart/2005/8/layout/radial6"/>
    <dgm:cxn modelId="{B51A4BBA-EEA6-460E-BA58-AD8102315172}" type="presParOf" srcId="{6957B1AA-F54F-47DE-ABAB-2F78B66D32BE}" destId="{F57E9770-CEB7-423A-931F-AF3C8AE07FF7}" srcOrd="3" destOrd="0" presId="urn:microsoft.com/office/officeart/2005/8/layout/radial6"/>
    <dgm:cxn modelId="{D72318DD-ADAF-4DD4-89F8-AB56586A8FBD}" type="presParOf" srcId="{6957B1AA-F54F-47DE-ABAB-2F78B66D32BE}" destId="{B1996AA4-2A55-4AD6-8B2A-B6356D5FD6E0}" srcOrd="4" destOrd="0" presId="urn:microsoft.com/office/officeart/2005/8/layout/radial6"/>
    <dgm:cxn modelId="{0B7CDAD8-C2FA-4429-99C2-8BBA1B3D2489}" type="presParOf" srcId="{6957B1AA-F54F-47DE-ABAB-2F78B66D32BE}" destId="{47A0E520-FBDB-46E7-A645-416CC27BFCE4}" srcOrd="5" destOrd="0" presId="urn:microsoft.com/office/officeart/2005/8/layout/radial6"/>
    <dgm:cxn modelId="{6E50DB9A-AA6E-45A5-958F-202F57E6630B}" type="presParOf" srcId="{6957B1AA-F54F-47DE-ABAB-2F78B66D32BE}" destId="{AF614EC3-B2DE-4B9B-9338-F39ACB839BF1}" srcOrd="6" destOrd="0" presId="urn:microsoft.com/office/officeart/2005/8/layout/radial6"/>
    <dgm:cxn modelId="{2CFC6EA5-0C5B-4655-AED8-AD1B23547E3B}" type="presParOf" srcId="{6957B1AA-F54F-47DE-ABAB-2F78B66D32BE}" destId="{808E1333-6BA3-4507-B68F-8FD53209994B}" srcOrd="7" destOrd="0" presId="urn:microsoft.com/office/officeart/2005/8/layout/radial6"/>
    <dgm:cxn modelId="{8CB62394-5851-4575-966D-7E388A1C6B62}" type="presParOf" srcId="{6957B1AA-F54F-47DE-ABAB-2F78B66D32BE}" destId="{501FFF2D-4DD4-4CE8-A24B-350E016B9AA1}" srcOrd="8" destOrd="0" presId="urn:microsoft.com/office/officeart/2005/8/layout/radial6"/>
    <dgm:cxn modelId="{E0AA2896-48F2-4F72-A848-267D4632443C}" type="presParOf" srcId="{6957B1AA-F54F-47DE-ABAB-2F78B66D32BE}" destId="{21978C0F-7280-44DF-A982-43A506F72E6A}" srcOrd="9" destOrd="0" presId="urn:microsoft.com/office/officeart/2005/8/layout/radial6"/>
    <dgm:cxn modelId="{1BF6FF61-DFEF-4B02-8DCD-5D5B11E616F3}" type="presParOf" srcId="{6957B1AA-F54F-47DE-ABAB-2F78B66D32BE}" destId="{3F8A3A32-9437-47A4-9E08-A4AE9B6B3255}" srcOrd="10" destOrd="0" presId="urn:microsoft.com/office/officeart/2005/8/layout/radial6"/>
    <dgm:cxn modelId="{938AC209-486C-4975-8990-4F2C93CADAB5}" type="presParOf" srcId="{6957B1AA-F54F-47DE-ABAB-2F78B66D32BE}" destId="{4F1859B3-1BDA-4F18-A5DF-116839CF101A}" srcOrd="11" destOrd="0" presId="urn:microsoft.com/office/officeart/2005/8/layout/radial6"/>
    <dgm:cxn modelId="{01EFCB5A-93DA-4AFB-A4D0-12FE6F101CB5}" type="presParOf" srcId="{6957B1AA-F54F-47DE-ABAB-2F78B66D32BE}" destId="{C8B9E2D3-3334-4818-A974-EBAEE749EC0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A20892-59EA-4F6F-A128-03F201A421DB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C23E48-82E4-4C4D-B20C-ACCDF96C55B7}">
      <dgm:prSet phldrT="[Text]"/>
      <dgm:spPr/>
      <dgm:t>
        <a:bodyPr/>
        <a:lstStyle/>
        <a:p>
          <a:r>
            <a:rPr lang="en-US" dirty="0"/>
            <a:t>Projects Completed and Documented</a:t>
          </a:r>
        </a:p>
      </dgm:t>
    </dgm:pt>
    <dgm:pt modelId="{FC79FC1D-F3D1-4E08-862A-5E2B1F928FBB}" type="parTrans" cxnId="{ED6915AE-CD59-40DD-9E7D-09B8753B796A}">
      <dgm:prSet/>
      <dgm:spPr/>
      <dgm:t>
        <a:bodyPr/>
        <a:lstStyle/>
        <a:p>
          <a:endParaRPr lang="en-US"/>
        </a:p>
      </dgm:t>
    </dgm:pt>
    <dgm:pt modelId="{3EBC8326-905C-4AD0-A1F8-6B3CB71D63BD}" type="sibTrans" cxnId="{ED6915AE-CD59-40DD-9E7D-09B8753B796A}">
      <dgm:prSet/>
      <dgm:spPr/>
      <dgm:t>
        <a:bodyPr/>
        <a:lstStyle/>
        <a:p>
          <a:endParaRPr lang="en-US"/>
        </a:p>
      </dgm:t>
    </dgm:pt>
    <dgm:pt modelId="{EA27027D-47AF-4008-998C-BD51635115D1}">
      <dgm:prSet phldrT="[Text]"/>
      <dgm:spPr/>
      <dgm:t>
        <a:bodyPr/>
        <a:lstStyle/>
        <a:p>
          <a:r>
            <a:rPr lang="en-US" dirty="0"/>
            <a:t>Manager creates project tasks</a:t>
          </a:r>
        </a:p>
      </dgm:t>
    </dgm:pt>
    <dgm:pt modelId="{26029F4B-527E-4B05-BEE8-63DF1A0A6C90}" type="parTrans" cxnId="{D7E67F71-2BBC-40C4-A2F6-F20A19A176A3}">
      <dgm:prSet/>
      <dgm:spPr/>
      <dgm:t>
        <a:bodyPr/>
        <a:lstStyle/>
        <a:p>
          <a:endParaRPr lang="en-US"/>
        </a:p>
      </dgm:t>
    </dgm:pt>
    <dgm:pt modelId="{6797FA73-AB67-4F4E-99A9-150DCF5EA21D}" type="sibTrans" cxnId="{D7E67F71-2BBC-40C4-A2F6-F20A19A176A3}">
      <dgm:prSet/>
      <dgm:spPr/>
      <dgm:t>
        <a:bodyPr/>
        <a:lstStyle/>
        <a:p>
          <a:endParaRPr lang="en-US"/>
        </a:p>
      </dgm:t>
    </dgm:pt>
    <dgm:pt modelId="{B1AA93AE-B213-4AB5-A6D1-D6EAFD3E1AB4}">
      <dgm:prSet phldrT="[Text]"/>
      <dgm:spPr/>
      <dgm:t>
        <a:bodyPr/>
        <a:lstStyle/>
        <a:p>
          <a:r>
            <a:rPr lang="en-US" dirty="0"/>
            <a:t>Determine which types of space to perform project in and how often</a:t>
          </a:r>
        </a:p>
      </dgm:t>
    </dgm:pt>
    <dgm:pt modelId="{E7AE354B-2CFE-4F02-A4EA-8AF5D7B23A16}" type="parTrans" cxnId="{6721C9F8-747E-4505-B086-AB9A6067ADAD}">
      <dgm:prSet/>
      <dgm:spPr/>
      <dgm:t>
        <a:bodyPr/>
        <a:lstStyle/>
        <a:p>
          <a:endParaRPr lang="en-US"/>
        </a:p>
      </dgm:t>
    </dgm:pt>
    <dgm:pt modelId="{9328D551-9E55-42FA-92F2-E16BE4661F6C}" type="sibTrans" cxnId="{6721C9F8-747E-4505-B086-AB9A6067ADAD}">
      <dgm:prSet/>
      <dgm:spPr/>
      <dgm:t>
        <a:bodyPr/>
        <a:lstStyle/>
        <a:p>
          <a:endParaRPr lang="en-US"/>
        </a:p>
      </dgm:t>
    </dgm:pt>
    <dgm:pt modelId="{BDA98D62-D414-4C52-BF91-D1736C939CFF}">
      <dgm:prSet phldrT="[Text]"/>
      <dgm:spPr/>
      <dgm:t>
        <a:bodyPr/>
        <a:lstStyle/>
        <a:p>
          <a:r>
            <a:rPr lang="en-US" dirty="0"/>
            <a:t>Assign projects to employees or teams</a:t>
          </a:r>
        </a:p>
      </dgm:t>
    </dgm:pt>
    <dgm:pt modelId="{AE9A9EB2-07F5-4CE9-AEF9-EEE44A91229F}" type="parTrans" cxnId="{37932FBD-7826-4B33-A1E8-CDDEA895DA85}">
      <dgm:prSet/>
      <dgm:spPr/>
      <dgm:t>
        <a:bodyPr/>
        <a:lstStyle/>
        <a:p>
          <a:endParaRPr lang="en-US"/>
        </a:p>
      </dgm:t>
    </dgm:pt>
    <dgm:pt modelId="{C618BF2B-2752-4D65-89B9-F2579E731094}" type="sibTrans" cxnId="{37932FBD-7826-4B33-A1E8-CDDEA895DA85}">
      <dgm:prSet/>
      <dgm:spPr/>
      <dgm:t>
        <a:bodyPr/>
        <a:lstStyle/>
        <a:p>
          <a:endParaRPr lang="en-US"/>
        </a:p>
      </dgm:t>
    </dgm:pt>
    <dgm:pt modelId="{5E1CD6FE-FEEE-4C7A-9A8E-EC52505B7A2B}">
      <dgm:prSet phldrT="[Text]" custT="1"/>
      <dgm:spPr/>
      <dgm:t>
        <a:bodyPr/>
        <a:lstStyle/>
        <a:p>
          <a:r>
            <a:rPr lang="en-US" sz="1100" dirty="0"/>
            <a:t>Assignees are notified of upcoming projects via text or email</a:t>
          </a:r>
        </a:p>
      </dgm:t>
    </dgm:pt>
    <dgm:pt modelId="{D0141D1A-65A1-4B7F-9569-0AAAFE146DE0}" type="parTrans" cxnId="{80D63E51-FF88-4207-B85F-85773621651F}">
      <dgm:prSet/>
      <dgm:spPr/>
      <dgm:t>
        <a:bodyPr/>
        <a:lstStyle/>
        <a:p>
          <a:endParaRPr lang="en-US"/>
        </a:p>
      </dgm:t>
    </dgm:pt>
    <dgm:pt modelId="{8C6FC9AB-E729-4B07-BD4E-78796A618575}" type="sibTrans" cxnId="{80D63E51-FF88-4207-B85F-85773621651F}">
      <dgm:prSet/>
      <dgm:spPr/>
      <dgm:t>
        <a:bodyPr/>
        <a:lstStyle/>
        <a:p>
          <a:endParaRPr lang="en-US"/>
        </a:p>
      </dgm:t>
    </dgm:pt>
    <dgm:pt modelId="{9A58DA2B-34CA-4E4F-A854-EB275A54CAE0}">
      <dgm:prSet phldrT="[Text]" custT="1"/>
      <dgm:spPr/>
      <dgm:t>
        <a:bodyPr/>
        <a:lstStyle/>
        <a:p>
          <a:r>
            <a:rPr lang="en-US" sz="1100" baseline="0" dirty="0"/>
            <a:t>Employee completes project and marks it in Mobile App</a:t>
          </a:r>
        </a:p>
      </dgm:t>
    </dgm:pt>
    <dgm:pt modelId="{DF0A9591-3C03-40A3-B48C-BB3950B23228}" type="parTrans" cxnId="{82EC126E-B3FF-4E38-B9EF-71848FF03483}">
      <dgm:prSet/>
      <dgm:spPr/>
      <dgm:t>
        <a:bodyPr/>
        <a:lstStyle/>
        <a:p>
          <a:endParaRPr lang="en-US"/>
        </a:p>
      </dgm:t>
    </dgm:pt>
    <dgm:pt modelId="{2E78ACC3-F961-4CB6-9004-19DDFB6B61D5}" type="sibTrans" cxnId="{82EC126E-B3FF-4E38-B9EF-71848FF03483}">
      <dgm:prSet/>
      <dgm:spPr/>
      <dgm:t>
        <a:bodyPr/>
        <a:lstStyle/>
        <a:p>
          <a:endParaRPr lang="en-US"/>
        </a:p>
      </dgm:t>
    </dgm:pt>
    <dgm:pt modelId="{F9BEAD63-073B-4259-9114-5E8BB66EE538}">
      <dgm:prSet phldrT="[Text]"/>
      <dgm:spPr/>
      <dgm:t>
        <a:bodyPr/>
        <a:lstStyle/>
        <a:p>
          <a:r>
            <a:rPr lang="en-US" dirty="0"/>
            <a:t>Manager can manually or auto</a:t>
          </a:r>
          <a:r>
            <a:rPr lang="en-US" dirty="0">
              <a:solidFill>
                <a:schemeClr val="bg1"/>
              </a:solidFill>
            </a:rPr>
            <a:t>matic</a:t>
          </a:r>
          <a:r>
            <a:rPr lang="en-US" dirty="0"/>
            <a:t>ally reschedule </a:t>
          </a:r>
        </a:p>
      </dgm:t>
    </dgm:pt>
    <dgm:pt modelId="{78C33B2E-0493-4B74-AEF2-AC7EC9492267}" type="parTrans" cxnId="{5EFD4C8C-D5C6-4E74-A5AF-E41F52AAE66D}">
      <dgm:prSet/>
      <dgm:spPr/>
      <dgm:t>
        <a:bodyPr/>
        <a:lstStyle/>
        <a:p>
          <a:endParaRPr lang="en-US"/>
        </a:p>
      </dgm:t>
    </dgm:pt>
    <dgm:pt modelId="{CE3622A8-8C5E-45D6-9BDC-147448FB27AD}" type="sibTrans" cxnId="{5EFD4C8C-D5C6-4E74-A5AF-E41F52AAE66D}">
      <dgm:prSet/>
      <dgm:spPr/>
      <dgm:t>
        <a:bodyPr/>
        <a:lstStyle/>
        <a:p>
          <a:endParaRPr lang="en-US"/>
        </a:p>
      </dgm:t>
    </dgm:pt>
    <dgm:pt modelId="{6957B1AA-F54F-47DE-ABAB-2F78B66D32BE}" type="pres">
      <dgm:prSet presAssocID="{6EA20892-59EA-4F6F-A128-03F201A421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B22E548-B7FC-4387-A4AB-E575791AC1EB}" type="pres">
      <dgm:prSet presAssocID="{76C23E48-82E4-4C4D-B20C-ACCDF96C55B7}" presName="centerShape" presStyleLbl="node0" presStyleIdx="0" presStyleCnt="1"/>
      <dgm:spPr/>
    </dgm:pt>
    <dgm:pt modelId="{B09F6C65-ABD7-4799-BD99-87B049165CB2}" type="pres">
      <dgm:prSet presAssocID="{EA27027D-47AF-4008-998C-BD51635115D1}" presName="node" presStyleLbl="node1" presStyleIdx="0" presStyleCnt="6" custScaleX="154546">
        <dgm:presLayoutVars>
          <dgm:bulletEnabled val="1"/>
        </dgm:presLayoutVars>
      </dgm:prSet>
      <dgm:spPr/>
    </dgm:pt>
    <dgm:pt modelId="{F9578DC8-7CC0-40AB-A2DC-944B76F8CD0E}" type="pres">
      <dgm:prSet presAssocID="{EA27027D-47AF-4008-998C-BD51635115D1}" presName="dummy" presStyleCnt="0"/>
      <dgm:spPr/>
    </dgm:pt>
    <dgm:pt modelId="{F57E9770-CEB7-423A-931F-AF3C8AE07FF7}" type="pres">
      <dgm:prSet presAssocID="{6797FA73-AB67-4F4E-99A9-150DCF5EA21D}" presName="sibTrans" presStyleLbl="sibTrans2D1" presStyleIdx="0" presStyleCnt="6"/>
      <dgm:spPr/>
    </dgm:pt>
    <dgm:pt modelId="{B1996AA4-2A55-4AD6-8B2A-B6356D5FD6E0}" type="pres">
      <dgm:prSet presAssocID="{B1AA93AE-B213-4AB5-A6D1-D6EAFD3E1AB4}" presName="node" presStyleLbl="node1" presStyleIdx="1" presStyleCnt="6" custScaleX="154693">
        <dgm:presLayoutVars>
          <dgm:bulletEnabled val="1"/>
        </dgm:presLayoutVars>
      </dgm:prSet>
      <dgm:spPr/>
    </dgm:pt>
    <dgm:pt modelId="{47A0E520-FBDB-46E7-A645-416CC27BFCE4}" type="pres">
      <dgm:prSet presAssocID="{B1AA93AE-B213-4AB5-A6D1-D6EAFD3E1AB4}" presName="dummy" presStyleCnt="0"/>
      <dgm:spPr/>
    </dgm:pt>
    <dgm:pt modelId="{AF614EC3-B2DE-4B9B-9338-F39ACB839BF1}" type="pres">
      <dgm:prSet presAssocID="{9328D551-9E55-42FA-92F2-E16BE4661F6C}" presName="sibTrans" presStyleLbl="sibTrans2D1" presStyleIdx="1" presStyleCnt="6"/>
      <dgm:spPr/>
    </dgm:pt>
    <dgm:pt modelId="{808E1333-6BA3-4507-B68F-8FD53209994B}" type="pres">
      <dgm:prSet presAssocID="{BDA98D62-D414-4C52-BF91-D1736C939CFF}" presName="node" presStyleLbl="node1" presStyleIdx="2" presStyleCnt="6" custScaleX="154546">
        <dgm:presLayoutVars>
          <dgm:bulletEnabled val="1"/>
        </dgm:presLayoutVars>
      </dgm:prSet>
      <dgm:spPr/>
    </dgm:pt>
    <dgm:pt modelId="{501FFF2D-4DD4-4CE8-A24B-350E016B9AA1}" type="pres">
      <dgm:prSet presAssocID="{BDA98D62-D414-4C52-BF91-D1736C939CFF}" presName="dummy" presStyleCnt="0"/>
      <dgm:spPr/>
    </dgm:pt>
    <dgm:pt modelId="{21978C0F-7280-44DF-A982-43A506F72E6A}" type="pres">
      <dgm:prSet presAssocID="{C618BF2B-2752-4D65-89B9-F2579E731094}" presName="sibTrans" presStyleLbl="sibTrans2D1" presStyleIdx="2" presStyleCnt="6"/>
      <dgm:spPr/>
    </dgm:pt>
    <dgm:pt modelId="{3F8A3A32-9437-47A4-9E08-A4AE9B6B3255}" type="pres">
      <dgm:prSet presAssocID="{5E1CD6FE-FEEE-4C7A-9A8E-EC52505B7A2B}" presName="node" presStyleLbl="node1" presStyleIdx="3" presStyleCnt="6" custScaleX="154546" custRadScaleRad="98205">
        <dgm:presLayoutVars>
          <dgm:bulletEnabled val="1"/>
        </dgm:presLayoutVars>
      </dgm:prSet>
      <dgm:spPr/>
    </dgm:pt>
    <dgm:pt modelId="{4F1859B3-1BDA-4F18-A5DF-116839CF101A}" type="pres">
      <dgm:prSet presAssocID="{5E1CD6FE-FEEE-4C7A-9A8E-EC52505B7A2B}" presName="dummy" presStyleCnt="0"/>
      <dgm:spPr/>
    </dgm:pt>
    <dgm:pt modelId="{C8B9E2D3-3334-4818-A974-EBAEE749EC05}" type="pres">
      <dgm:prSet presAssocID="{8C6FC9AB-E729-4B07-BD4E-78796A618575}" presName="sibTrans" presStyleLbl="sibTrans2D1" presStyleIdx="3" presStyleCnt="6"/>
      <dgm:spPr/>
    </dgm:pt>
    <dgm:pt modelId="{E60FA215-0A2C-4FE3-B667-7C9B12605590}" type="pres">
      <dgm:prSet presAssocID="{9A58DA2B-34CA-4E4F-A854-EB275A54CAE0}" presName="node" presStyleLbl="node1" presStyleIdx="4" presStyleCnt="6" custScaleX="155935">
        <dgm:presLayoutVars>
          <dgm:bulletEnabled val="1"/>
        </dgm:presLayoutVars>
      </dgm:prSet>
      <dgm:spPr/>
    </dgm:pt>
    <dgm:pt modelId="{C0BA632E-D9C4-4D71-9483-DEC5F5E297AB}" type="pres">
      <dgm:prSet presAssocID="{9A58DA2B-34CA-4E4F-A854-EB275A54CAE0}" presName="dummy" presStyleCnt="0"/>
      <dgm:spPr/>
    </dgm:pt>
    <dgm:pt modelId="{127CAAF6-75DB-40B3-A211-19C38C830DBB}" type="pres">
      <dgm:prSet presAssocID="{2E78ACC3-F961-4CB6-9004-19DDFB6B61D5}" presName="sibTrans" presStyleLbl="sibTrans2D1" presStyleIdx="4" presStyleCnt="6"/>
      <dgm:spPr/>
    </dgm:pt>
    <dgm:pt modelId="{6CFF0412-24BD-4AFF-BD1B-8B310BC63B09}" type="pres">
      <dgm:prSet presAssocID="{F9BEAD63-073B-4259-9114-5E8BB66EE538}" presName="node" presStyleLbl="node1" presStyleIdx="5" presStyleCnt="6" custScaleX="154952">
        <dgm:presLayoutVars>
          <dgm:bulletEnabled val="1"/>
        </dgm:presLayoutVars>
      </dgm:prSet>
      <dgm:spPr/>
    </dgm:pt>
    <dgm:pt modelId="{0F85759B-8053-442C-B234-7F0B7BB2A1DB}" type="pres">
      <dgm:prSet presAssocID="{F9BEAD63-073B-4259-9114-5E8BB66EE538}" presName="dummy" presStyleCnt="0"/>
      <dgm:spPr/>
    </dgm:pt>
    <dgm:pt modelId="{1669D29D-349C-4735-9A7C-BB8ED800E962}" type="pres">
      <dgm:prSet presAssocID="{CE3622A8-8C5E-45D6-9BDC-147448FB27AD}" presName="sibTrans" presStyleLbl="sibTrans2D1" presStyleIdx="5" presStyleCnt="6"/>
      <dgm:spPr/>
    </dgm:pt>
  </dgm:ptLst>
  <dgm:cxnLst>
    <dgm:cxn modelId="{E5F03B11-E736-4B4B-A948-CA03CDDAED1A}" type="presOf" srcId="{B1AA93AE-B213-4AB5-A6D1-D6EAFD3E1AB4}" destId="{B1996AA4-2A55-4AD6-8B2A-B6356D5FD6E0}" srcOrd="0" destOrd="0" presId="urn:microsoft.com/office/officeart/2005/8/layout/radial6"/>
    <dgm:cxn modelId="{10C1C334-6DF1-4CE8-B7C3-8339535F861C}" type="presOf" srcId="{8C6FC9AB-E729-4B07-BD4E-78796A618575}" destId="{C8B9E2D3-3334-4818-A974-EBAEE749EC05}" srcOrd="0" destOrd="0" presId="urn:microsoft.com/office/officeart/2005/8/layout/radial6"/>
    <dgm:cxn modelId="{EFD47D3E-33FF-4B4B-BB62-2A54AB9649FF}" type="presOf" srcId="{5E1CD6FE-FEEE-4C7A-9A8E-EC52505B7A2B}" destId="{3F8A3A32-9437-47A4-9E08-A4AE9B6B3255}" srcOrd="0" destOrd="0" presId="urn:microsoft.com/office/officeart/2005/8/layout/radial6"/>
    <dgm:cxn modelId="{E82A876D-88C0-4634-BFCB-F4EE7E948CA1}" type="presOf" srcId="{76C23E48-82E4-4C4D-B20C-ACCDF96C55B7}" destId="{8B22E548-B7FC-4387-A4AB-E575791AC1EB}" srcOrd="0" destOrd="0" presId="urn:microsoft.com/office/officeart/2005/8/layout/radial6"/>
    <dgm:cxn modelId="{82EC126E-B3FF-4E38-B9EF-71848FF03483}" srcId="{76C23E48-82E4-4C4D-B20C-ACCDF96C55B7}" destId="{9A58DA2B-34CA-4E4F-A854-EB275A54CAE0}" srcOrd="4" destOrd="0" parTransId="{DF0A9591-3C03-40A3-B48C-BB3950B23228}" sibTransId="{2E78ACC3-F961-4CB6-9004-19DDFB6B61D5}"/>
    <dgm:cxn modelId="{1A9BDD50-F14D-4B71-8D17-2A84AADA1D28}" type="presOf" srcId="{C618BF2B-2752-4D65-89B9-F2579E731094}" destId="{21978C0F-7280-44DF-A982-43A506F72E6A}" srcOrd="0" destOrd="0" presId="urn:microsoft.com/office/officeart/2005/8/layout/radial6"/>
    <dgm:cxn modelId="{E1E11851-0106-4AD3-AEE0-6ABFC33DE45E}" type="presOf" srcId="{2E78ACC3-F961-4CB6-9004-19DDFB6B61D5}" destId="{127CAAF6-75DB-40B3-A211-19C38C830DBB}" srcOrd="0" destOrd="0" presId="urn:microsoft.com/office/officeart/2005/8/layout/radial6"/>
    <dgm:cxn modelId="{80D63E51-FF88-4207-B85F-85773621651F}" srcId="{76C23E48-82E4-4C4D-B20C-ACCDF96C55B7}" destId="{5E1CD6FE-FEEE-4C7A-9A8E-EC52505B7A2B}" srcOrd="3" destOrd="0" parTransId="{D0141D1A-65A1-4B7F-9569-0AAAFE146DE0}" sibTransId="{8C6FC9AB-E729-4B07-BD4E-78796A618575}"/>
    <dgm:cxn modelId="{D7E67F71-2BBC-40C4-A2F6-F20A19A176A3}" srcId="{76C23E48-82E4-4C4D-B20C-ACCDF96C55B7}" destId="{EA27027D-47AF-4008-998C-BD51635115D1}" srcOrd="0" destOrd="0" parTransId="{26029F4B-527E-4B05-BEE8-63DF1A0A6C90}" sibTransId="{6797FA73-AB67-4F4E-99A9-150DCF5EA21D}"/>
    <dgm:cxn modelId="{5EFD4C8C-D5C6-4E74-A5AF-E41F52AAE66D}" srcId="{76C23E48-82E4-4C4D-B20C-ACCDF96C55B7}" destId="{F9BEAD63-073B-4259-9114-5E8BB66EE538}" srcOrd="5" destOrd="0" parTransId="{78C33B2E-0493-4B74-AEF2-AC7EC9492267}" sibTransId="{CE3622A8-8C5E-45D6-9BDC-147448FB27AD}"/>
    <dgm:cxn modelId="{1CA67AA2-13D0-4885-894F-0607E863633A}" type="presOf" srcId="{9328D551-9E55-42FA-92F2-E16BE4661F6C}" destId="{AF614EC3-B2DE-4B9B-9338-F39ACB839BF1}" srcOrd="0" destOrd="0" presId="urn:microsoft.com/office/officeart/2005/8/layout/radial6"/>
    <dgm:cxn modelId="{B8F062A4-00AA-4C8E-B957-924CD94D0198}" type="presOf" srcId="{F9BEAD63-073B-4259-9114-5E8BB66EE538}" destId="{6CFF0412-24BD-4AFF-BD1B-8B310BC63B09}" srcOrd="0" destOrd="0" presId="urn:microsoft.com/office/officeart/2005/8/layout/radial6"/>
    <dgm:cxn modelId="{8E962FA9-5E03-4F81-BF6B-51DEE8AA4868}" type="presOf" srcId="{6EA20892-59EA-4F6F-A128-03F201A421DB}" destId="{6957B1AA-F54F-47DE-ABAB-2F78B66D32BE}" srcOrd="0" destOrd="0" presId="urn:microsoft.com/office/officeart/2005/8/layout/radial6"/>
    <dgm:cxn modelId="{ED6915AE-CD59-40DD-9E7D-09B8753B796A}" srcId="{6EA20892-59EA-4F6F-A128-03F201A421DB}" destId="{76C23E48-82E4-4C4D-B20C-ACCDF96C55B7}" srcOrd="0" destOrd="0" parTransId="{FC79FC1D-F3D1-4E08-862A-5E2B1F928FBB}" sibTransId="{3EBC8326-905C-4AD0-A1F8-6B3CB71D63BD}"/>
    <dgm:cxn modelId="{C4C2E6BC-2366-480C-A954-C402BCE00E17}" type="presOf" srcId="{6797FA73-AB67-4F4E-99A9-150DCF5EA21D}" destId="{F57E9770-CEB7-423A-931F-AF3C8AE07FF7}" srcOrd="0" destOrd="0" presId="urn:microsoft.com/office/officeart/2005/8/layout/radial6"/>
    <dgm:cxn modelId="{37932FBD-7826-4B33-A1E8-CDDEA895DA85}" srcId="{76C23E48-82E4-4C4D-B20C-ACCDF96C55B7}" destId="{BDA98D62-D414-4C52-BF91-D1736C939CFF}" srcOrd="2" destOrd="0" parTransId="{AE9A9EB2-07F5-4CE9-AEF9-EEE44A91229F}" sibTransId="{C618BF2B-2752-4D65-89B9-F2579E731094}"/>
    <dgm:cxn modelId="{BEE55DC2-0782-4BCB-88E3-F2EA0B8664D3}" type="presOf" srcId="{BDA98D62-D414-4C52-BF91-D1736C939CFF}" destId="{808E1333-6BA3-4507-B68F-8FD53209994B}" srcOrd="0" destOrd="0" presId="urn:microsoft.com/office/officeart/2005/8/layout/radial6"/>
    <dgm:cxn modelId="{81263ECA-5CE2-4775-B992-4D958FB6FA36}" type="presOf" srcId="{9A58DA2B-34CA-4E4F-A854-EB275A54CAE0}" destId="{E60FA215-0A2C-4FE3-B667-7C9B12605590}" srcOrd="0" destOrd="0" presId="urn:microsoft.com/office/officeart/2005/8/layout/radial6"/>
    <dgm:cxn modelId="{8CACACDA-D43F-4F55-A6AF-7C5C31F4D5E3}" type="presOf" srcId="{CE3622A8-8C5E-45D6-9BDC-147448FB27AD}" destId="{1669D29D-349C-4735-9A7C-BB8ED800E962}" srcOrd="0" destOrd="0" presId="urn:microsoft.com/office/officeart/2005/8/layout/radial6"/>
    <dgm:cxn modelId="{F1FF29DE-033D-4566-BB87-ABA24EE8C394}" type="presOf" srcId="{EA27027D-47AF-4008-998C-BD51635115D1}" destId="{B09F6C65-ABD7-4799-BD99-87B049165CB2}" srcOrd="0" destOrd="0" presId="urn:microsoft.com/office/officeart/2005/8/layout/radial6"/>
    <dgm:cxn modelId="{6721C9F8-747E-4505-B086-AB9A6067ADAD}" srcId="{76C23E48-82E4-4C4D-B20C-ACCDF96C55B7}" destId="{B1AA93AE-B213-4AB5-A6D1-D6EAFD3E1AB4}" srcOrd="1" destOrd="0" parTransId="{E7AE354B-2CFE-4F02-A4EA-8AF5D7B23A16}" sibTransId="{9328D551-9E55-42FA-92F2-E16BE4661F6C}"/>
    <dgm:cxn modelId="{797ED9F5-EC79-488B-9DA8-9B8F2B62C91C}" type="presParOf" srcId="{6957B1AA-F54F-47DE-ABAB-2F78B66D32BE}" destId="{8B22E548-B7FC-4387-A4AB-E575791AC1EB}" srcOrd="0" destOrd="0" presId="urn:microsoft.com/office/officeart/2005/8/layout/radial6"/>
    <dgm:cxn modelId="{8E7FA7AA-8F94-4B74-989C-25552EAA1CB0}" type="presParOf" srcId="{6957B1AA-F54F-47DE-ABAB-2F78B66D32BE}" destId="{B09F6C65-ABD7-4799-BD99-87B049165CB2}" srcOrd="1" destOrd="0" presId="urn:microsoft.com/office/officeart/2005/8/layout/radial6"/>
    <dgm:cxn modelId="{8E05E167-1FD5-4AEF-9163-37442D204574}" type="presParOf" srcId="{6957B1AA-F54F-47DE-ABAB-2F78B66D32BE}" destId="{F9578DC8-7CC0-40AB-A2DC-944B76F8CD0E}" srcOrd="2" destOrd="0" presId="urn:microsoft.com/office/officeart/2005/8/layout/radial6"/>
    <dgm:cxn modelId="{B51A4BBA-EEA6-460E-BA58-AD8102315172}" type="presParOf" srcId="{6957B1AA-F54F-47DE-ABAB-2F78B66D32BE}" destId="{F57E9770-CEB7-423A-931F-AF3C8AE07FF7}" srcOrd="3" destOrd="0" presId="urn:microsoft.com/office/officeart/2005/8/layout/radial6"/>
    <dgm:cxn modelId="{D72318DD-ADAF-4DD4-89F8-AB56586A8FBD}" type="presParOf" srcId="{6957B1AA-F54F-47DE-ABAB-2F78B66D32BE}" destId="{B1996AA4-2A55-4AD6-8B2A-B6356D5FD6E0}" srcOrd="4" destOrd="0" presId="urn:microsoft.com/office/officeart/2005/8/layout/radial6"/>
    <dgm:cxn modelId="{0B7CDAD8-C2FA-4429-99C2-8BBA1B3D2489}" type="presParOf" srcId="{6957B1AA-F54F-47DE-ABAB-2F78B66D32BE}" destId="{47A0E520-FBDB-46E7-A645-416CC27BFCE4}" srcOrd="5" destOrd="0" presId="urn:microsoft.com/office/officeart/2005/8/layout/radial6"/>
    <dgm:cxn modelId="{6E50DB9A-AA6E-45A5-958F-202F57E6630B}" type="presParOf" srcId="{6957B1AA-F54F-47DE-ABAB-2F78B66D32BE}" destId="{AF614EC3-B2DE-4B9B-9338-F39ACB839BF1}" srcOrd="6" destOrd="0" presId="urn:microsoft.com/office/officeart/2005/8/layout/radial6"/>
    <dgm:cxn modelId="{2CFC6EA5-0C5B-4655-AED8-AD1B23547E3B}" type="presParOf" srcId="{6957B1AA-F54F-47DE-ABAB-2F78B66D32BE}" destId="{808E1333-6BA3-4507-B68F-8FD53209994B}" srcOrd="7" destOrd="0" presId="urn:microsoft.com/office/officeart/2005/8/layout/radial6"/>
    <dgm:cxn modelId="{8CB62394-5851-4575-966D-7E388A1C6B62}" type="presParOf" srcId="{6957B1AA-F54F-47DE-ABAB-2F78B66D32BE}" destId="{501FFF2D-4DD4-4CE8-A24B-350E016B9AA1}" srcOrd="8" destOrd="0" presId="urn:microsoft.com/office/officeart/2005/8/layout/radial6"/>
    <dgm:cxn modelId="{E0AA2896-48F2-4F72-A848-267D4632443C}" type="presParOf" srcId="{6957B1AA-F54F-47DE-ABAB-2F78B66D32BE}" destId="{21978C0F-7280-44DF-A982-43A506F72E6A}" srcOrd="9" destOrd="0" presId="urn:microsoft.com/office/officeart/2005/8/layout/radial6"/>
    <dgm:cxn modelId="{1BF6FF61-DFEF-4B02-8DCD-5D5B11E616F3}" type="presParOf" srcId="{6957B1AA-F54F-47DE-ABAB-2F78B66D32BE}" destId="{3F8A3A32-9437-47A4-9E08-A4AE9B6B3255}" srcOrd="10" destOrd="0" presId="urn:microsoft.com/office/officeart/2005/8/layout/radial6"/>
    <dgm:cxn modelId="{938AC209-486C-4975-8990-4F2C93CADAB5}" type="presParOf" srcId="{6957B1AA-F54F-47DE-ABAB-2F78B66D32BE}" destId="{4F1859B3-1BDA-4F18-A5DF-116839CF101A}" srcOrd="11" destOrd="0" presId="urn:microsoft.com/office/officeart/2005/8/layout/radial6"/>
    <dgm:cxn modelId="{01EFCB5A-93DA-4AFB-A4D0-12FE6F101CB5}" type="presParOf" srcId="{6957B1AA-F54F-47DE-ABAB-2F78B66D32BE}" destId="{C8B9E2D3-3334-4818-A974-EBAEE749EC05}" srcOrd="12" destOrd="0" presId="urn:microsoft.com/office/officeart/2005/8/layout/radial6"/>
    <dgm:cxn modelId="{BF7AFA05-4AB0-4BE8-A92E-C1C20929B1C5}" type="presParOf" srcId="{6957B1AA-F54F-47DE-ABAB-2F78B66D32BE}" destId="{E60FA215-0A2C-4FE3-B667-7C9B12605590}" srcOrd="13" destOrd="0" presId="urn:microsoft.com/office/officeart/2005/8/layout/radial6"/>
    <dgm:cxn modelId="{61CEDFCD-2F07-4BD6-A06D-8E13E2E8C078}" type="presParOf" srcId="{6957B1AA-F54F-47DE-ABAB-2F78B66D32BE}" destId="{C0BA632E-D9C4-4D71-9483-DEC5F5E297AB}" srcOrd="14" destOrd="0" presId="urn:microsoft.com/office/officeart/2005/8/layout/radial6"/>
    <dgm:cxn modelId="{46B2ECD7-BA9C-4435-9326-E44C55B7AF9E}" type="presParOf" srcId="{6957B1AA-F54F-47DE-ABAB-2F78B66D32BE}" destId="{127CAAF6-75DB-40B3-A211-19C38C830DBB}" srcOrd="15" destOrd="0" presId="urn:microsoft.com/office/officeart/2005/8/layout/radial6"/>
    <dgm:cxn modelId="{73424CEF-B098-4EB5-A651-C098A23EDED3}" type="presParOf" srcId="{6957B1AA-F54F-47DE-ABAB-2F78B66D32BE}" destId="{6CFF0412-24BD-4AFF-BD1B-8B310BC63B09}" srcOrd="16" destOrd="0" presId="urn:microsoft.com/office/officeart/2005/8/layout/radial6"/>
    <dgm:cxn modelId="{3F839F42-410E-408F-9906-DCB3247CF8A4}" type="presParOf" srcId="{6957B1AA-F54F-47DE-ABAB-2F78B66D32BE}" destId="{0F85759B-8053-442C-B234-7F0B7BB2A1DB}" srcOrd="17" destOrd="0" presId="urn:microsoft.com/office/officeart/2005/8/layout/radial6"/>
    <dgm:cxn modelId="{8474FD4E-5F02-45D2-9F3B-E23DEA358485}" type="presParOf" srcId="{6957B1AA-F54F-47DE-ABAB-2F78B66D32BE}" destId="{1669D29D-349C-4735-9A7C-BB8ED800E96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9E2D3-3334-4818-A974-EBAEE749EC05}">
      <dsp:nvSpPr>
        <dsp:cNvPr id="0" name=""/>
        <dsp:cNvSpPr/>
      </dsp:nvSpPr>
      <dsp:spPr>
        <a:xfrm>
          <a:off x="1172275" y="463928"/>
          <a:ext cx="3096655" cy="3096655"/>
        </a:xfrm>
        <a:prstGeom prst="blockArc">
          <a:avLst>
            <a:gd name="adj1" fmla="val 10799446"/>
            <a:gd name="adj2" fmla="val 16138289"/>
            <a:gd name="adj3" fmla="val 4641"/>
          </a:avLst>
        </a:prstGeom>
        <a:solidFill>
          <a:schemeClr val="accent4">
            <a:hueOff val="-11581688"/>
            <a:satOff val="-77778"/>
            <a:lumOff val="-20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78C0F-7280-44DF-A982-43A506F72E6A}">
      <dsp:nvSpPr>
        <dsp:cNvPr id="0" name=""/>
        <dsp:cNvSpPr/>
      </dsp:nvSpPr>
      <dsp:spPr>
        <a:xfrm>
          <a:off x="1172275" y="464416"/>
          <a:ext cx="3096655" cy="3096655"/>
        </a:xfrm>
        <a:prstGeom prst="blockArc">
          <a:avLst>
            <a:gd name="adj1" fmla="val 5461711"/>
            <a:gd name="adj2" fmla="val 10800554"/>
            <a:gd name="adj3" fmla="val 4641"/>
          </a:avLst>
        </a:prstGeom>
        <a:solidFill>
          <a:schemeClr val="accent4">
            <a:hueOff val="-7721125"/>
            <a:satOff val="-51852"/>
            <a:lumOff val="-13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14EC3-B2DE-4B9B-9338-F39ACB839BF1}">
      <dsp:nvSpPr>
        <dsp:cNvPr id="0" name=""/>
        <dsp:cNvSpPr/>
      </dsp:nvSpPr>
      <dsp:spPr>
        <a:xfrm>
          <a:off x="1145127" y="464172"/>
          <a:ext cx="3096655" cy="309665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4">
            <a:hueOff val="-3860563"/>
            <a:satOff val="-25926"/>
            <a:lumOff val="-69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E9770-CEB7-423A-931F-AF3C8AE07FF7}">
      <dsp:nvSpPr>
        <dsp:cNvPr id="0" name=""/>
        <dsp:cNvSpPr/>
      </dsp:nvSpPr>
      <dsp:spPr>
        <a:xfrm>
          <a:off x="1145127" y="464172"/>
          <a:ext cx="3096655" cy="309665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2E548-B7FC-4387-A4AB-E575791AC1EB}">
      <dsp:nvSpPr>
        <dsp:cNvPr id="0" name=""/>
        <dsp:cNvSpPr/>
      </dsp:nvSpPr>
      <dsp:spPr>
        <a:xfrm>
          <a:off x="1989160" y="1299584"/>
          <a:ext cx="1425831" cy="14258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Corrections Verified and Tracked</a:t>
          </a:r>
        </a:p>
      </dsp:txBody>
      <dsp:txXfrm>
        <a:off x="2197968" y="1508392"/>
        <a:ext cx="1008215" cy="1008215"/>
      </dsp:txXfrm>
    </dsp:sp>
    <dsp:sp modelId="{B09F6C65-ABD7-4799-BD99-87B049165CB2}">
      <dsp:nvSpPr>
        <dsp:cNvPr id="0" name=""/>
        <dsp:cNvSpPr/>
      </dsp:nvSpPr>
      <dsp:spPr>
        <a:xfrm>
          <a:off x="1922207" y="1062"/>
          <a:ext cx="1542495" cy="9980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Inspector finds issue and creates corrective action</a:t>
          </a:r>
        </a:p>
      </dsp:txBody>
      <dsp:txXfrm>
        <a:off x="2148100" y="147228"/>
        <a:ext cx="1090709" cy="705750"/>
      </dsp:txXfrm>
    </dsp:sp>
    <dsp:sp modelId="{B1996AA4-2A55-4AD6-8B2A-B6356D5FD6E0}">
      <dsp:nvSpPr>
        <dsp:cNvPr id="0" name=""/>
        <dsp:cNvSpPr/>
      </dsp:nvSpPr>
      <dsp:spPr>
        <a:xfrm>
          <a:off x="3433870" y="1513458"/>
          <a:ext cx="1543963" cy="998082"/>
        </a:xfrm>
        <a:prstGeom prst="ellipse">
          <a:avLst/>
        </a:prstGeom>
        <a:solidFill>
          <a:schemeClr val="accent4">
            <a:hueOff val="-3860563"/>
            <a:satOff val="-25926"/>
            <a:lumOff val="-69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Employee assigned to CA is notified via email or text</a:t>
          </a:r>
        </a:p>
      </dsp:txBody>
      <dsp:txXfrm>
        <a:off x="3659978" y="1659624"/>
        <a:ext cx="1091747" cy="705750"/>
      </dsp:txXfrm>
    </dsp:sp>
    <dsp:sp modelId="{808E1333-6BA3-4507-B68F-8FD53209994B}">
      <dsp:nvSpPr>
        <dsp:cNvPr id="0" name=""/>
        <dsp:cNvSpPr/>
      </dsp:nvSpPr>
      <dsp:spPr>
        <a:xfrm>
          <a:off x="1922207" y="3025855"/>
          <a:ext cx="1542495" cy="998082"/>
        </a:xfrm>
        <a:prstGeom prst="ellipse">
          <a:avLst/>
        </a:prstGeom>
        <a:solidFill>
          <a:schemeClr val="accent4">
            <a:hueOff val="-7721125"/>
            <a:satOff val="-51852"/>
            <a:lumOff val="-13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Employee makes correction and marks CA complete in App</a:t>
          </a:r>
        </a:p>
      </dsp:txBody>
      <dsp:txXfrm>
        <a:off x="2148100" y="3172021"/>
        <a:ext cx="1090709" cy="705750"/>
      </dsp:txXfrm>
    </dsp:sp>
    <dsp:sp modelId="{3F8A3A32-9437-47A4-9E08-A4AE9B6B3255}">
      <dsp:nvSpPr>
        <dsp:cNvPr id="0" name=""/>
        <dsp:cNvSpPr/>
      </dsp:nvSpPr>
      <dsp:spPr>
        <a:xfrm>
          <a:off x="436958" y="1513458"/>
          <a:ext cx="1542495" cy="998082"/>
        </a:xfrm>
        <a:prstGeom prst="ellipse">
          <a:avLst/>
        </a:prstGeom>
        <a:solidFill>
          <a:schemeClr val="accent4">
            <a:hueOff val="-11581688"/>
            <a:satOff val="-77778"/>
            <a:lumOff val="-2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Inspector verifies completion of CA and marks it in Mobile App</a:t>
          </a:r>
        </a:p>
      </dsp:txBody>
      <dsp:txXfrm>
        <a:off x="662851" y="1659624"/>
        <a:ext cx="1090709" cy="705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9E2D3-3334-4818-A974-EBAEE749EC05}">
      <dsp:nvSpPr>
        <dsp:cNvPr id="0" name=""/>
        <dsp:cNvSpPr/>
      </dsp:nvSpPr>
      <dsp:spPr>
        <a:xfrm>
          <a:off x="998756" y="427436"/>
          <a:ext cx="2852425" cy="2852425"/>
        </a:xfrm>
        <a:prstGeom prst="blockArc">
          <a:avLst>
            <a:gd name="adj1" fmla="val 10799446"/>
            <a:gd name="adj2" fmla="val 16138289"/>
            <a:gd name="adj3" fmla="val 4639"/>
          </a:avLst>
        </a:prstGeom>
        <a:solidFill>
          <a:schemeClr val="accent4">
            <a:hueOff val="-11581688"/>
            <a:satOff val="-77778"/>
            <a:lumOff val="-20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78C0F-7280-44DF-A982-43A506F72E6A}">
      <dsp:nvSpPr>
        <dsp:cNvPr id="0" name=""/>
        <dsp:cNvSpPr/>
      </dsp:nvSpPr>
      <dsp:spPr>
        <a:xfrm>
          <a:off x="998756" y="427885"/>
          <a:ext cx="2852425" cy="2852425"/>
        </a:xfrm>
        <a:prstGeom prst="blockArc">
          <a:avLst>
            <a:gd name="adj1" fmla="val 5461711"/>
            <a:gd name="adj2" fmla="val 10800554"/>
            <a:gd name="adj3" fmla="val 4639"/>
          </a:avLst>
        </a:prstGeom>
        <a:solidFill>
          <a:schemeClr val="accent4">
            <a:hueOff val="-7721125"/>
            <a:satOff val="-51852"/>
            <a:lumOff val="-13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14EC3-B2DE-4B9B-9338-F39ACB839BF1}">
      <dsp:nvSpPr>
        <dsp:cNvPr id="0" name=""/>
        <dsp:cNvSpPr/>
      </dsp:nvSpPr>
      <dsp:spPr>
        <a:xfrm>
          <a:off x="973750" y="427661"/>
          <a:ext cx="2852425" cy="2852425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4">
            <a:hueOff val="-3860563"/>
            <a:satOff val="-25926"/>
            <a:lumOff val="-69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E9770-CEB7-423A-931F-AF3C8AE07FF7}">
      <dsp:nvSpPr>
        <dsp:cNvPr id="0" name=""/>
        <dsp:cNvSpPr/>
      </dsp:nvSpPr>
      <dsp:spPr>
        <a:xfrm>
          <a:off x="973750" y="427661"/>
          <a:ext cx="2852425" cy="2852425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2E548-B7FC-4387-A4AB-E575791AC1EB}">
      <dsp:nvSpPr>
        <dsp:cNvPr id="0" name=""/>
        <dsp:cNvSpPr/>
      </dsp:nvSpPr>
      <dsp:spPr>
        <a:xfrm>
          <a:off x="1743630" y="1197541"/>
          <a:ext cx="1312664" cy="13126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Work Completed and Documented</a:t>
          </a:r>
        </a:p>
      </dsp:txBody>
      <dsp:txXfrm>
        <a:off x="1935865" y="1389776"/>
        <a:ext cx="928194" cy="928194"/>
      </dsp:txXfrm>
    </dsp:sp>
    <dsp:sp modelId="{B09F6C65-ABD7-4799-BD99-87B049165CB2}">
      <dsp:nvSpPr>
        <dsp:cNvPr id="0" name=""/>
        <dsp:cNvSpPr/>
      </dsp:nvSpPr>
      <dsp:spPr>
        <a:xfrm>
          <a:off x="1689928" y="1307"/>
          <a:ext cx="1420069" cy="91886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Customer Submits Request Through Portal</a:t>
          </a:r>
        </a:p>
      </dsp:txBody>
      <dsp:txXfrm>
        <a:off x="1897892" y="135872"/>
        <a:ext cx="1004141" cy="649735"/>
      </dsp:txXfrm>
    </dsp:sp>
    <dsp:sp modelId="{B1996AA4-2A55-4AD6-8B2A-B6356D5FD6E0}">
      <dsp:nvSpPr>
        <dsp:cNvPr id="0" name=""/>
        <dsp:cNvSpPr/>
      </dsp:nvSpPr>
      <dsp:spPr>
        <a:xfrm>
          <a:off x="3082386" y="1394441"/>
          <a:ext cx="1421419" cy="918865"/>
        </a:xfrm>
        <a:prstGeom prst="ellipse">
          <a:avLst/>
        </a:prstGeom>
        <a:solidFill>
          <a:schemeClr val="accent4">
            <a:hueOff val="-3860563"/>
            <a:satOff val="-25926"/>
            <a:lumOff val="-69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Manager is Notified , Processes Request and Assigns it</a:t>
          </a:r>
        </a:p>
      </dsp:txBody>
      <dsp:txXfrm>
        <a:off x="3290548" y="1529006"/>
        <a:ext cx="1005095" cy="649735"/>
      </dsp:txXfrm>
    </dsp:sp>
    <dsp:sp modelId="{808E1333-6BA3-4507-B68F-8FD53209994B}">
      <dsp:nvSpPr>
        <dsp:cNvPr id="0" name=""/>
        <dsp:cNvSpPr/>
      </dsp:nvSpPr>
      <dsp:spPr>
        <a:xfrm>
          <a:off x="1689928" y="2787575"/>
          <a:ext cx="1420069" cy="918865"/>
        </a:xfrm>
        <a:prstGeom prst="ellipse">
          <a:avLst/>
        </a:prstGeom>
        <a:solidFill>
          <a:schemeClr val="accent4">
            <a:hueOff val="-7721125"/>
            <a:satOff val="-51852"/>
            <a:lumOff val="-13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Assigned Employee Notified, Completes work</a:t>
          </a:r>
        </a:p>
      </dsp:txBody>
      <dsp:txXfrm>
        <a:off x="1897892" y="2922140"/>
        <a:ext cx="1004141" cy="649735"/>
      </dsp:txXfrm>
    </dsp:sp>
    <dsp:sp modelId="{3F8A3A32-9437-47A4-9E08-A4AE9B6B3255}">
      <dsp:nvSpPr>
        <dsp:cNvPr id="0" name=""/>
        <dsp:cNvSpPr/>
      </dsp:nvSpPr>
      <dsp:spPr>
        <a:xfrm>
          <a:off x="321801" y="1394441"/>
          <a:ext cx="1420069" cy="918865"/>
        </a:xfrm>
        <a:prstGeom prst="ellipse">
          <a:avLst/>
        </a:prstGeom>
        <a:solidFill>
          <a:schemeClr val="accent4">
            <a:hueOff val="-11581688"/>
            <a:satOff val="-77778"/>
            <a:lumOff val="-2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Manager and Customer are Notified of Work Completion</a:t>
          </a:r>
        </a:p>
      </dsp:txBody>
      <dsp:txXfrm>
        <a:off x="529765" y="1529006"/>
        <a:ext cx="1004141" cy="649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D29D-349C-4735-9A7C-BB8ED800E962}">
      <dsp:nvSpPr>
        <dsp:cNvPr id="0" name=""/>
        <dsp:cNvSpPr/>
      </dsp:nvSpPr>
      <dsp:spPr>
        <a:xfrm>
          <a:off x="368197" y="418430"/>
          <a:ext cx="2891598" cy="2891598"/>
        </a:xfrm>
        <a:prstGeom prst="blockArc">
          <a:avLst>
            <a:gd name="adj1" fmla="val 12600000"/>
            <a:gd name="adj2" fmla="val 16200000"/>
            <a:gd name="adj3" fmla="val 4489"/>
          </a:avLst>
        </a:prstGeom>
        <a:solidFill>
          <a:schemeClr val="accent4">
            <a:hueOff val="-11581688"/>
            <a:satOff val="-77778"/>
            <a:lumOff val="-20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CAAF6-75DB-40B3-A211-19C38C830DBB}">
      <dsp:nvSpPr>
        <dsp:cNvPr id="0" name=""/>
        <dsp:cNvSpPr/>
      </dsp:nvSpPr>
      <dsp:spPr>
        <a:xfrm>
          <a:off x="368197" y="418430"/>
          <a:ext cx="2891598" cy="2891598"/>
        </a:xfrm>
        <a:prstGeom prst="blockArc">
          <a:avLst>
            <a:gd name="adj1" fmla="val 9000000"/>
            <a:gd name="adj2" fmla="val 12600000"/>
            <a:gd name="adj3" fmla="val 4489"/>
          </a:avLst>
        </a:prstGeom>
        <a:solidFill>
          <a:schemeClr val="accent4">
            <a:hueOff val="-9265351"/>
            <a:satOff val="-62222"/>
            <a:lumOff val="-16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9E2D3-3334-4818-A974-EBAEE749EC05}">
      <dsp:nvSpPr>
        <dsp:cNvPr id="0" name=""/>
        <dsp:cNvSpPr/>
      </dsp:nvSpPr>
      <dsp:spPr>
        <a:xfrm>
          <a:off x="353243" y="393140"/>
          <a:ext cx="2891598" cy="2891598"/>
        </a:xfrm>
        <a:prstGeom prst="blockArc">
          <a:avLst>
            <a:gd name="adj1" fmla="val 5363626"/>
            <a:gd name="adj2" fmla="val 8928534"/>
            <a:gd name="adj3" fmla="val 4489"/>
          </a:avLst>
        </a:prstGeom>
        <a:solidFill>
          <a:schemeClr val="accent4">
            <a:hueOff val="-6949013"/>
            <a:satOff val="-46667"/>
            <a:lumOff val="-12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78C0F-7280-44DF-A982-43A506F72E6A}">
      <dsp:nvSpPr>
        <dsp:cNvPr id="0" name=""/>
        <dsp:cNvSpPr/>
      </dsp:nvSpPr>
      <dsp:spPr>
        <a:xfrm>
          <a:off x="383151" y="393140"/>
          <a:ext cx="2891598" cy="2891598"/>
        </a:xfrm>
        <a:prstGeom prst="blockArc">
          <a:avLst>
            <a:gd name="adj1" fmla="val 1871466"/>
            <a:gd name="adj2" fmla="val 5436374"/>
            <a:gd name="adj3" fmla="val 4489"/>
          </a:avLst>
        </a:prstGeom>
        <a:solidFill>
          <a:schemeClr val="accent4">
            <a:hueOff val="-4632675"/>
            <a:satOff val="-31111"/>
            <a:lumOff val="-8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14EC3-B2DE-4B9B-9338-F39ACB839BF1}">
      <dsp:nvSpPr>
        <dsp:cNvPr id="0" name=""/>
        <dsp:cNvSpPr/>
      </dsp:nvSpPr>
      <dsp:spPr>
        <a:xfrm>
          <a:off x="368197" y="418430"/>
          <a:ext cx="2891598" cy="2891598"/>
        </a:xfrm>
        <a:prstGeom prst="blockArc">
          <a:avLst>
            <a:gd name="adj1" fmla="val 19800000"/>
            <a:gd name="adj2" fmla="val 1800000"/>
            <a:gd name="adj3" fmla="val 4489"/>
          </a:avLst>
        </a:prstGeom>
        <a:solidFill>
          <a:schemeClr val="accent4">
            <a:hueOff val="-2316338"/>
            <a:satOff val="-15556"/>
            <a:lumOff val="-4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E9770-CEB7-423A-931F-AF3C8AE07FF7}">
      <dsp:nvSpPr>
        <dsp:cNvPr id="0" name=""/>
        <dsp:cNvSpPr/>
      </dsp:nvSpPr>
      <dsp:spPr>
        <a:xfrm>
          <a:off x="368197" y="418430"/>
          <a:ext cx="2891598" cy="2891598"/>
        </a:xfrm>
        <a:prstGeom prst="blockArc">
          <a:avLst>
            <a:gd name="adj1" fmla="val 16200000"/>
            <a:gd name="adj2" fmla="val 19800000"/>
            <a:gd name="adj3" fmla="val 448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2E548-B7FC-4387-A4AB-E575791AC1EB}">
      <dsp:nvSpPr>
        <dsp:cNvPr id="0" name=""/>
        <dsp:cNvSpPr/>
      </dsp:nvSpPr>
      <dsp:spPr>
        <a:xfrm>
          <a:off x="1170172" y="1220405"/>
          <a:ext cx="1287648" cy="12876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Projects Completed and Documented</a:t>
          </a:r>
        </a:p>
      </dsp:txBody>
      <dsp:txXfrm>
        <a:off x="1358744" y="1408977"/>
        <a:ext cx="910504" cy="910504"/>
      </dsp:txXfrm>
    </dsp:sp>
    <dsp:sp modelId="{B09F6C65-ABD7-4799-BD99-87B049165CB2}">
      <dsp:nvSpPr>
        <dsp:cNvPr id="0" name=""/>
        <dsp:cNvSpPr/>
      </dsp:nvSpPr>
      <dsp:spPr>
        <a:xfrm>
          <a:off x="1117493" y="202"/>
          <a:ext cx="1393006" cy="9013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Manager creates project tasks</a:t>
          </a:r>
        </a:p>
      </dsp:txBody>
      <dsp:txXfrm>
        <a:off x="1321494" y="132202"/>
        <a:ext cx="985004" cy="637354"/>
      </dsp:txXfrm>
    </dsp:sp>
    <dsp:sp modelId="{B1996AA4-2A55-4AD6-8B2A-B6356D5FD6E0}">
      <dsp:nvSpPr>
        <dsp:cNvPr id="0" name=""/>
        <dsp:cNvSpPr/>
      </dsp:nvSpPr>
      <dsp:spPr>
        <a:xfrm>
          <a:off x="2340828" y="706877"/>
          <a:ext cx="1394331" cy="901354"/>
        </a:xfrm>
        <a:prstGeom prst="ellipse">
          <a:avLst/>
        </a:prstGeom>
        <a:solidFill>
          <a:schemeClr val="accent4">
            <a:hueOff val="-2316338"/>
            <a:satOff val="-15556"/>
            <a:lumOff val="-4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Determine which types of space to perform project in and how often</a:t>
          </a:r>
        </a:p>
      </dsp:txBody>
      <dsp:txXfrm>
        <a:off x="2545023" y="838877"/>
        <a:ext cx="985941" cy="637354"/>
      </dsp:txXfrm>
    </dsp:sp>
    <dsp:sp modelId="{808E1333-6BA3-4507-B68F-8FD53209994B}">
      <dsp:nvSpPr>
        <dsp:cNvPr id="0" name=""/>
        <dsp:cNvSpPr/>
      </dsp:nvSpPr>
      <dsp:spPr>
        <a:xfrm>
          <a:off x="2341490" y="2120228"/>
          <a:ext cx="1393006" cy="901354"/>
        </a:xfrm>
        <a:prstGeom prst="ellipse">
          <a:avLst/>
        </a:prstGeom>
        <a:solidFill>
          <a:schemeClr val="accent4">
            <a:hueOff val="-4632675"/>
            <a:satOff val="-31111"/>
            <a:lumOff val="-8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Assign projects to employees or teams</a:t>
          </a:r>
        </a:p>
      </dsp:txBody>
      <dsp:txXfrm>
        <a:off x="2545491" y="2252228"/>
        <a:ext cx="985004" cy="637354"/>
      </dsp:txXfrm>
    </dsp:sp>
    <dsp:sp modelId="{3F8A3A32-9437-47A4-9E08-A4AE9B6B3255}">
      <dsp:nvSpPr>
        <dsp:cNvPr id="0" name=""/>
        <dsp:cNvSpPr/>
      </dsp:nvSpPr>
      <dsp:spPr>
        <a:xfrm>
          <a:off x="1117493" y="2801533"/>
          <a:ext cx="1393006" cy="901354"/>
        </a:xfrm>
        <a:prstGeom prst="ellipse">
          <a:avLst/>
        </a:prstGeom>
        <a:solidFill>
          <a:schemeClr val="accent4">
            <a:hueOff val="-6949013"/>
            <a:satOff val="-46667"/>
            <a:lumOff val="-12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Assignees are notified of upcoming projects via text or email</a:t>
          </a:r>
        </a:p>
      </dsp:txBody>
      <dsp:txXfrm>
        <a:off x="1321494" y="2933533"/>
        <a:ext cx="985004" cy="637354"/>
      </dsp:txXfrm>
    </dsp:sp>
    <dsp:sp modelId="{E60FA215-0A2C-4FE3-B667-7C9B12605590}">
      <dsp:nvSpPr>
        <dsp:cNvPr id="0" name=""/>
        <dsp:cNvSpPr/>
      </dsp:nvSpPr>
      <dsp:spPr>
        <a:xfrm>
          <a:off x="-112763" y="2120228"/>
          <a:ext cx="1405526" cy="901354"/>
        </a:xfrm>
        <a:prstGeom prst="ellipse">
          <a:avLst/>
        </a:prstGeom>
        <a:solidFill>
          <a:schemeClr val="accent4">
            <a:hueOff val="-9265351"/>
            <a:satOff val="-62222"/>
            <a:lumOff val="-16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 dirty="0"/>
            <a:t>Employee completes project and marks it in Mobile App</a:t>
          </a:r>
        </a:p>
      </dsp:txBody>
      <dsp:txXfrm>
        <a:off x="93072" y="2252228"/>
        <a:ext cx="993856" cy="637354"/>
      </dsp:txXfrm>
    </dsp:sp>
    <dsp:sp modelId="{6CFF0412-24BD-4AFF-BD1B-8B310BC63B09}">
      <dsp:nvSpPr>
        <dsp:cNvPr id="0" name=""/>
        <dsp:cNvSpPr/>
      </dsp:nvSpPr>
      <dsp:spPr>
        <a:xfrm>
          <a:off x="-108333" y="706877"/>
          <a:ext cx="1396666" cy="901354"/>
        </a:xfrm>
        <a:prstGeom prst="ellipse">
          <a:avLst/>
        </a:prstGeom>
        <a:solidFill>
          <a:schemeClr val="accent4">
            <a:hueOff val="-11581688"/>
            <a:satOff val="-77778"/>
            <a:lumOff val="-2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Manager can manually or auto</a:t>
          </a:r>
          <a:r>
            <a:rPr lang="en-US" sz="1000" kern="1200" dirty="0">
              <a:solidFill>
                <a:schemeClr val="bg1"/>
              </a:solidFill>
            </a:rPr>
            <a:t>matic</a:t>
          </a:r>
          <a:r>
            <a:rPr lang="en-US" sz="1000" kern="1200" dirty="0"/>
            <a:t>ally reschedule </a:t>
          </a:r>
        </a:p>
      </dsp:txBody>
      <dsp:txXfrm>
        <a:off x="96204" y="838877"/>
        <a:ext cx="987592" cy="637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BA5A-6BB8-B642-8375-015937F01853}" type="datetimeFigureOut">
              <a:rPr lang="en-US" smtClean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445D-DEE9-A442-81E4-67E01F7E9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15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3DD3-0033-7240-B522-562320F5F70D}" type="datetimeFigureOut">
              <a:rPr lang="en-US" smtClean="0"/>
              <a:t>1/20/2021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DA965-7E39-7340-AB37-AEA05DEE5D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8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2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3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7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2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3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A965-7E39-7340-AB37-AEA05DEE5DC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20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A965-7E39-7340-AB37-AEA05DEE5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4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3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03070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3784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92156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51349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392234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39367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03262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72790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9166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4291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</a:t>
            </a:r>
            <a:r>
              <a:rPr lang="en-US" dirty="0" err="1"/>
              <a:t>syling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8283"/>
            <a:ext cx="7886700" cy="659783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Copy/paste chart from </a:t>
            </a:r>
            <a:br>
              <a:rPr lang="en-US" dirty="0"/>
            </a:br>
            <a:r>
              <a:rPr lang="en-US" dirty="0"/>
              <a:t>master slides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159458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51635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50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artan2018_MJ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7" y="317162"/>
            <a:ext cx="8201026" cy="602163"/>
          </a:xfrm>
        </p:spPr>
        <p:txBody>
          <a:bodyPr>
            <a:norm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8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07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31283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339701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0573EC-58EF-094D-883E-EFC58930D9D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55414" y="140643"/>
            <a:ext cx="8224242" cy="46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35709" tIns="35709" rIns="35709" bIns="3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old" charset="0"/>
              </a:rPr>
              <a:t>Title Text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55419" y="770185"/>
            <a:ext cx="4802382" cy="368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old" charset="0"/>
              </a:rPr>
              <a:t>Body Level One</a:t>
            </a:r>
          </a:p>
          <a:p>
            <a:pPr lvl="1"/>
            <a:r>
              <a:rPr lang="en-US" dirty="0">
                <a:sym typeface="Arial Bold" charset="0"/>
              </a:rPr>
              <a:t>Body Level Two</a:t>
            </a:r>
          </a:p>
          <a:p>
            <a:pPr lvl="2"/>
            <a:r>
              <a:rPr lang="en-US" dirty="0">
                <a:sym typeface="Arial Bold" charset="0"/>
              </a:rPr>
              <a:t>Body Level Three</a:t>
            </a:r>
          </a:p>
          <a:p>
            <a:pPr lvl="3"/>
            <a:r>
              <a:rPr lang="en-US" dirty="0">
                <a:sym typeface="Arial Bold" charset="0"/>
              </a:rPr>
              <a:t>Body Level Four</a:t>
            </a:r>
          </a:p>
          <a:p>
            <a:pPr lvl="4"/>
            <a:r>
              <a:rPr lang="en-US" dirty="0">
                <a:sym typeface="Arial Bold" charset="0"/>
              </a:rPr>
              <a:t>Body Level Five</a:t>
            </a:r>
            <a:endParaRPr lang="en-US" dirty="0">
              <a:sym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334000" y="769278"/>
            <a:ext cx="3352800" cy="36884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11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42546"/>
            <a:ext cx="8220505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3626902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75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78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5424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2975662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tan2018_MJ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7" y="317162"/>
            <a:ext cx="8201026" cy="602163"/>
          </a:xfrm>
        </p:spPr>
        <p:txBody>
          <a:bodyPr>
            <a:norm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60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24249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13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42546"/>
            <a:ext cx="8220505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120583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5822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31283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870901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47245" y="296921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2183508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298005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3784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2571938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3947698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1454299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2380444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985274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3051796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62512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264569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Styling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/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321568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3024903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571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300"/>
            <a:ext cx="8295946" cy="602163"/>
          </a:xfrm>
        </p:spPr>
        <p:txBody>
          <a:bodyPr>
            <a:normAutofit/>
          </a:bodyPr>
          <a:lstStyle>
            <a:lvl1pPr marL="84534" indent="0">
              <a:buNone/>
              <a:defRPr sz="3938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1688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3" y="1123383"/>
            <a:ext cx="3854767" cy="3554944"/>
          </a:xfrm>
        </p:spPr>
        <p:txBody>
          <a:bodyPr lIns="0" anchor="ctr" anchorCtr="0"/>
          <a:lstStyle>
            <a:lvl1pPr marL="127397" indent="128588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013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788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675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6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84534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666068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300"/>
            <a:ext cx="8295946" cy="602163"/>
          </a:xfrm>
        </p:spPr>
        <p:txBody>
          <a:bodyPr>
            <a:normAutofit/>
          </a:bodyPr>
          <a:lstStyle>
            <a:lvl1pPr marL="84534" indent="0">
              <a:buNone/>
              <a:defRPr sz="3938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1688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3" y="1123383"/>
            <a:ext cx="3854767" cy="3554944"/>
          </a:xfrm>
        </p:spPr>
        <p:txBody>
          <a:bodyPr lIns="0" anchor="ctr" anchorCtr="0"/>
          <a:lstStyle>
            <a:lvl1pPr marL="127397" indent="128588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013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788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675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6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84534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92507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300"/>
            <a:ext cx="8295946" cy="602163"/>
          </a:xfrm>
        </p:spPr>
        <p:txBody>
          <a:bodyPr>
            <a:normAutofit/>
          </a:bodyPr>
          <a:lstStyle>
            <a:lvl1pPr marL="84534" indent="0">
              <a:buNone/>
              <a:defRPr sz="3938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1688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3" y="1123383"/>
            <a:ext cx="3854767" cy="3554944"/>
          </a:xfrm>
        </p:spPr>
        <p:txBody>
          <a:bodyPr lIns="0" anchor="ctr" anchorCtr="0"/>
          <a:lstStyle>
            <a:lvl1pPr marL="127397" indent="128588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013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788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675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84534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2000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CompuClean</a:t>
            </a:r>
          </a:p>
        </p:txBody>
      </p:sp>
    </p:spTree>
    <p:extLst>
      <p:ext uri="{BB962C8B-B14F-4D97-AF65-F5344CB8AC3E}">
        <p14:creationId xmlns:p14="http://schemas.microsoft.com/office/powerpoint/2010/main" val="37981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9656"/>
            <a:ext cx="8382000" cy="165814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5118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1/20/2021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50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2702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2586648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tan2018_MJ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7" y="317162"/>
            <a:ext cx="8201026" cy="602163"/>
          </a:xfrm>
        </p:spPr>
        <p:txBody>
          <a:bodyPr>
            <a:norm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3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7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24249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93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42546"/>
            <a:ext cx="8220505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780634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31283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97331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47245" y="296921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792616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298005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3784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2236769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2273193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331755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2968627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589436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83509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153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30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0806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264569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Styling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077920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41883582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983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300"/>
            <a:ext cx="8295946" cy="602163"/>
          </a:xfrm>
        </p:spPr>
        <p:txBody>
          <a:bodyPr>
            <a:normAutofit/>
          </a:bodyPr>
          <a:lstStyle>
            <a:lvl1pPr marL="84534" indent="0">
              <a:buNone/>
              <a:defRPr sz="3938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1688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3" y="1123383"/>
            <a:ext cx="3854767" cy="3554944"/>
          </a:xfrm>
        </p:spPr>
        <p:txBody>
          <a:bodyPr lIns="0" anchor="ctr" anchorCtr="0"/>
          <a:lstStyle>
            <a:lvl1pPr marL="127397" indent="128588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013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788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675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6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84534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031364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300"/>
            <a:ext cx="8295946" cy="602163"/>
          </a:xfrm>
        </p:spPr>
        <p:txBody>
          <a:bodyPr>
            <a:normAutofit/>
          </a:bodyPr>
          <a:lstStyle>
            <a:lvl1pPr marL="84534" indent="0">
              <a:buNone/>
              <a:defRPr sz="3938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1688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3" y="1123383"/>
            <a:ext cx="3854767" cy="3554944"/>
          </a:xfrm>
        </p:spPr>
        <p:txBody>
          <a:bodyPr lIns="0" anchor="ctr" anchorCtr="0"/>
          <a:lstStyle>
            <a:lvl1pPr marL="127397" indent="128588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013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788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675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6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84534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40159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9656"/>
            <a:ext cx="8382000" cy="165814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8867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126069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30410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302863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58" r:id="rId19"/>
    <p:sldLayoutId id="2147483759" r:id="rId20"/>
    <p:sldLayoutId id="2147483760" r:id="rId21"/>
    <p:sldLayoutId id="2147483783" r:id="rId22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1/20/2021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6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36855573" TargetMode="External"/><Relationship Id="rId2" Type="http://schemas.openxmlformats.org/officeDocument/2006/relationships/hyperlink" Target="http://www.spartanchemical.com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hyperlink" Target="https://www.spartanchemical.com/globalassets/sharepoint/product-literature--documentation---epidocuments/product-literature/l0023_compuclean-literature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ompuclean@spartanchemical.com" TargetMode="External"/><Relationship Id="rId2" Type="http://schemas.openxmlformats.org/officeDocument/2006/relationships/hyperlink" Target="http://www.spartanchemical.com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CompuClean®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121" y="2888321"/>
            <a:ext cx="6858000" cy="390959"/>
          </a:xfrm>
        </p:spPr>
        <p:txBody>
          <a:bodyPr>
            <a:normAutofit/>
          </a:bodyPr>
          <a:lstStyle/>
          <a:p>
            <a:r>
              <a:rPr lang="en-US" sz="1800" dirty="0"/>
              <a:t>Cloud-Based Facility Management Software</a:t>
            </a:r>
          </a:p>
        </p:txBody>
      </p:sp>
    </p:spTree>
    <p:extLst>
      <p:ext uri="{BB962C8B-B14F-4D97-AF65-F5344CB8AC3E}">
        <p14:creationId xmlns:p14="http://schemas.microsoft.com/office/powerpoint/2010/main" val="162362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Customer Benefits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Automation and Communication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B68573B-BA9E-46FB-BDAA-437F19BB34DF}"/>
              </a:ext>
            </a:extLst>
          </p:cNvPr>
          <p:cNvSpPr txBox="1">
            <a:spLocks/>
          </p:cNvSpPr>
          <p:nvPr/>
        </p:nvSpPr>
        <p:spPr>
          <a:xfrm>
            <a:off x="475859" y="1424791"/>
            <a:ext cx="4703413" cy="318211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339725" indent="-169863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Keeps staff members aware of assignments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Text and email integration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Schedule jobs automatically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Reporting identifies trends and issues</a:t>
            </a:r>
            <a:endParaRPr lang="en-US" dirty="0">
              <a:latin typeface="Gotham Bold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F0901-6C81-45CE-A715-E15CAA098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163" y="150864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22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Customer Benefits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Cost Effective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B68573B-BA9E-46FB-BDAA-437F19BB34DF}"/>
              </a:ext>
            </a:extLst>
          </p:cNvPr>
          <p:cNvSpPr txBox="1">
            <a:spLocks/>
          </p:cNvSpPr>
          <p:nvPr/>
        </p:nvSpPr>
        <p:spPr>
          <a:xfrm>
            <a:off x="475860" y="1424791"/>
            <a:ext cx="4298566" cy="318211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39725" indent="-169863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No special equipment required.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Low annual service fee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No cost per user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No cost for training and support</a:t>
            </a:r>
            <a:endParaRPr lang="en-US" dirty="0">
              <a:latin typeface="Gotham Bold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6B707-B9A4-4E36-9A4F-31283B4C5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26" y="1672411"/>
            <a:ext cx="385671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5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Customer Benefits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Industry Leading Support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B68573B-BA9E-46FB-BDAA-437F19BB34DF}"/>
              </a:ext>
            </a:extLst>
          </p:cNvPr>
          <p:cNvSpPr txBox="1">
            <a:spLocks/>
          </p:cNvSpPr>
          <p:nvPr/>
        </p:nvSpPr>
        <p:spPr>
          <a:xfrm>
            <a:off x="475860" y="1424791"/>
            <a:ext cx="4298566" cy="318211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39725" indent="-169863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Dedicated Implementation Team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Unlimited training and data import services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Annual upgrades and enhancements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Helvetica LT Std Cond Blk" panose="020B080603050205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92AFDA-4570-4BB0-A42E-9B72983D5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302" y="1424791"/>
            <a:ext cx="2665039" cy="26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0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7607" y="210661"/>
            <a:ext cx="8295946" cy="330519"/>
          </a:xfrm>
        </p:spPr>
        <p:txBody>
          <a:bodyPr>
            <a:normAutofit fontScale="55000" lnSpcReduction="20000"/>
          </a:bodyPr>
          <a:lstStyle/>
          <a:p>
            <a:r>
              <a:rPr lang="en-US" sz="3500" cap="none" dirty="0">
                <a:solidFill>
                  <a:srgbClr val="0074C8"/>
                </a:solidFill>
                <a:latin typeface="Gotham Bold" charset="0"/>
              </a:rPr>
              <a:t>Value vs. Competition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B68573B-BA9E-46FB-BDAA-437F19BB34DF}"/>
              </a:ext>
            </a:extLst>
          </p:cNvPr>
          <p:cNvSpPr txBox="1">
            <a:spLocks/>
          </p:cNvSpPr>
          <p:nvPr/>
        </p:nvSpPr>
        <p:spPr>
          <a:xfrm>
            <a:off x="475860" y="1424790"/>
            <a:ext cx="8295946" cy="330527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39725" indent="-169863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7" marR="0" lvl="1" indent="-171446" algn="l" defTabSz="685783" rtl="0" eaLnBrk="1" fontAlgn="auto" latinLnBrk="0" hangingPunct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363E48"/>
              </a:solidFill>
              <a:effectLst/>
              <a:uLnTx/>
              <a:uFillTx/>
              <a:latin typeface="Helvetica LT Std Cond Blk" panose="020B0806030502050204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D8D45777-5AF1-4B1C-8FF9-5ECF542A5B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5496" y="507784"/>
          <a:ext cx="8088058" cy="41279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6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9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82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Software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Company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Cost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Notes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Cleantelligent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Cleantelligent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$225 per month, up to 3 users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Initial setup is a minimum of $2500.  Online inspections and workloading with project tracking and scheduling, end user access for reporting and iOS and Android apps for offline use.  Fees for support and data storage tiers.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CCAP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Hillyard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 per month for 1 user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 per user for 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Workloading analysis is given as free service, based on a multiyear, full line commitment to Hillyard with adjusted pricing; cost listed is for access to third party </a:t>
                      </a:r>
                      <a:r>
                        <a:rPr lang="en-US" sz="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Vektr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web-based inspection tool.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Orange QC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Orange QC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 users - $100 per month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3-10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users - $250 </a:t>
                      </a:r>
                      <a:r>
                        <a:rPr lang="en-US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month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11-25 users - $500 per month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 inspection tool, web based, Android, iOS. Free support on phone and email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27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CompuClean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(Spartan Chemical)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$600 per year, Unlimited Users</a:t>
                      </a: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$400 per year, 1-4 Users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Requires $10,000 in annual Spartan Chemical purchases.  Complimentary upgrades support, training and unlimited data storage.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1904797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116A5B0E-90D0-419F-B26B-C2974DDBB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03" y="3927907"/>
            <a:ext cx="871498" cy="6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6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4957EA-E4E4-4355-A59A-B6FBCDEBB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9" y="1044529"/>
            <a:ext cx="4329430" cy="3855131"/>
          </a:xfrm>
        </p:spPr>
        <p:txBody>
          <a:bodyPr>
            <a:normAutofit fontScale="77500" lnSpcReduction="20000"/>
          </a:bodyPr>
          <a:lstStyle/>
          <a:p>
            <a:pPr marL="627226" lvl="1" indent="-117475">
              <a:lnSpc>
                <a:spcPct val="110000"/>
              </a:lnSpc>
              <a:defRPr/>
            </a:pPr>
            <a:r>
              <a:rPr lang="en-US" sz="2100" dirty="0">
                <a:latin typeface="Gotham Bold" panose="02000803030000020004"/>
                <a:sym typeface="Arial Bold" charset="0"/>
              </a:rPr>
              <a:t>Perform your own custom quality inspections</a:t>
            </a:r>
          </a:p>
          <a:p>
            <a:pPr marL="627226" lvl="1" indent="-117475">
              <a:lnSpc>
                <a:spcPct val="110000"/>
              </a:lnSpc>
              <a:defRPr/>
            </a:pPr>
            <a:r>
              <a:rPr lang="en-US" sz="2100" dirty="0">
                <a:latin typeface="Gotham Bold" panose="02000803030000020004"/>
                <a:sym typeface="Arial Bold" charset="0"/>
              </a:rPr>
              <a:t>Track performance by building, employee, supervisor and more</a:t>
            </a:r>
          </a:p>
          <a:p>
            <a:pPr marL="627226" lvl="1" indent="-117475">
              <a:lnSpc>
                <a:spcPct val="110000"/>
              </a:lnSpc>
              <a:defRPr/>
            </a:pPr>
            <a:r>
              <a:rPr lang="en-US" sz="2100" dirty="0">
                <a:latin typeface="Gotham Bold" panose="02000803030000020004"/>
                <a:sym typeface="Arial Bold" charset="0"/>
              </a:rPr>
              <a:t>Powerful quality reporting provides detailed results to help maximize the performance of your custodians.</a:t>
            </a:r>
          </a:p>
          <a:p>
            <a:pPr marL="627226" lvl="1" indent="-117475">
              <a:lnSpc>
                <a:spcPct val="110000"/>
              </a:lnSpc>
              <a:defRPr/>
            </a:pPr>
            <a:r>
              <a:rPr lang="en-US" sz="2100" dirty="0">
                <a:latin typeface="Gotham Bold" panose="02000803030000020004"/>
                <a:sym typeface="Arial Bold" charset="0"/>
              </a:rPr>
              <a:t>Perform inspections online or offline with CompuClean Mobile App.</a:t>
            </a:r>
          </a:p>
          <a:p>
            <a:pPr marL="627226" lvl="1" indent="-117475">
              <a:lnSpc>
                <a:spcPct val="110000"/>
              </a:lnSpc>
              <a:defRPr/>
            </a:pPr>
            <a:r>
              <a:rPr lang="en-US" sz="2100" dirty="0">
                <a:latin typeface="Gotham Bold" panose="02000803030000020004"/>
                <a:sym typeface="Arial Bold" charset="0"/>
              </a:rPr>
              <a:t>Capture pictures to fully document issues</a:t>
            </a:r>
          </a:p>
          <a:p>
            <a:pPr marL="627226" lvl="1" indent="-117475">
              <a:lnSpc>
                <a:spcPct val="110000"/>
              </a:lnSpc>
              <a:defRPr/>
            </a:pPr>
            <a:r>
              <a:rPr lang="en-US" sz="2100" dirty="0">
                <a:latin typeface="Gotham Bold" panose="02000803030000020004"/>
                <a:sym typeface="Arial Bold" charset="0"/>
              </a:rPr>
              <a:t>Bar code areas for easy inspection creation.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1C10DE-8294-4CBF-9931-B99D10A8B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638" y="361950"/>
            <a:ext cx="8296275" cy="603250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QUALITY ASSURANCE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4450B-2763-41A5-B80E-6A8DE6ED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754AC-5ACA-460A-9BBC-A3131D32FF0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90B84-526D-49F0-9F21-6272F586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44" y="1191963"/>
            <a:ext cx="3639483" cy="328282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148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37744" y="173736"/>
            <a:ext cx="8416138" cy="45162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Helvetica LT Std Cond Blk"/>
                <a:ea typeface="+mj-ea"/>
                <a:cs typeface="+mj-cs"/>
              </a:rPr>
              <a:t>QUALITY CORRECTIVE ACTIONS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457198" y="745436"/>
            <a:ext cx="3719779" cy="3905496"/>
          </a:xfrm>
        </p:spPr>
        <p:txBody>
          <a:bodyPr lIns="91440">
            <a:normAutofit/>
          </a:bodyPr>
          <a:lstStyle/>
          <a:p>
            <a:pPr marL="117475" indent="-117475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Gotham Bold" panose="02000803030000020004"/>
              </a:rPr>
              <a:t>Detailed, Auditable and Verifiable Tool for Correcting Quality Deficiencies</a:t>
            </a:r>
          </a:p>
          <a:p>
            <a:pPr marL="117475" indent="-117475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Gotham Bold" panose="02000803030000020004"/>
              </a:rPr>
              <a:t>Initiate and assign a corrective action during an inspection</a:t>
            </a:r>
          </a:p>
          <a:p>
            <a:pPr marL="117475" indent="-117475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Gotham Bold" panose="02000803030000020004"/>
              </a:rPr>
              <a:t>Document Correction taken</a:t>
            </a:r>
          </a:p>
          <a:p>
            <a:pPr marL="117475" indent="-117475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Gotham Bold" panose="02000803030000020004"/>
              </a:rPr>
              <a:t>Fully Mobile Capable</a:t>
            </a:r>
          </a:p>
          <a:p>
            <a:pPr marL="117475" indent="-117475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Gotham Bold" panose="02000803030000020004"/>
              </a:rPr>
              <a:t>Email and Text Alert Capabilities</a:t>
            </a:r>
          </a:p>
          <a:p>
            <a:pPr marL="117475" lvl="1" indent="-117475">
              <a:lnSpc>
                <a:spcPct val="100000"/>
              </a:lnSpc>
            </a:pPr>
            <a:r>
              <a:rPr lang="en-US" sz="1500" dirty="0">
                <a:latin typeface="Gotham Bold" panose="02000803030000020004"/>
              </a:rPr>
              <a:t>Configurable to limit alerts</a:t>
            </a:r>
          </a:p>
          <a:p>
            <a:pPr lvl="1"/>
            <a:endParaRPr lang="en-US" dirty="0"/>
          </a:p>
        </p:txBody>
      </p:sp>
      <p:graphicFrame>
        <p:nvGraphicFramePr>
          <p:cNvPr id="10" name="Content Placeholder 20">
            <a:extLst>
              <a:ext uri="{FF2B5EF4-FFF2-40B4-BE49-F238E27FC236}">
                <a16:creationId xmlns:a16="http://schemas.microsoft.com/office/drawing/2014/main" id="{22A2DA66-3894-4B50-A844-EAB74B84A385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3482036" y="899044"/>
          <a:ext cx="5387644" cy="40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731B22E-A4DF-4D9F-87CA-98F6594E4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682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7743" y="173038"/>
            <a:ext cx="4026525" cy="355600"/>
          </a:xfrm>
        </p:spPr>
        <p:txBody>
          <a:bodyPr vert="horz" lIns="91440" tIns="45720" rIns="91440" bIns="45720" rtlCol="0">
            <a:noAutofit/>
          </a:bodyPr>
          <a:lstStyle/>
          <a:p>
            <a:pPr marL="84534">
              <a:spcBef>
                <a:spcPts val="750"/>
              </a:spcBef>
              <a:buFont typeface="Arial" panose="020B0604020202020204" pitchFamily="34" charset="0"/>
            </a:pPr>
            <a:r>
              <a:rPr lang="en-US" sz="3600" cap="all" dirty="0">
                <a:latin typeface="Helvetica LT Std Cond Blk"/>
                <a:ea typeface="+mj-ea"/>
                <a:cs typeface="+mj-cs"/>
              </a:rPr>
              <a:t>Building Quality Performance Report</a:t>
            </a:r>
            <a:endParaRPr sz="3600" cap="all" dirty="0">
              <a:latin typeface="Helvetica LT Std Cond Blk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3465" y="4463185"/>
            <a:ext cx="6686550" cy="3556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n-US" dirty="0">
                <a:latin typeface="Helvetica LT Std Cond Blk"/>
              </a:rPr>
              <a:t>One page overview of building quality performance</a:t>
            </a:r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061C628-3048-4084-A4BC-F28C8875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269" y="173038"/>
            <a:ext cx="4356967" cy="4308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D9335-4B78-41B6-BD04-A766695B4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7744" y="173038"/>
            <a:ext cx="8452714" cy="469900"/>
          </a:xfrm>
        </p:spPr>
        <p:txBody>
          <a:bodyPr>
            <a:noAutofit/>
          </a:bodyPr>
          <a:lstStyle/>
          <a:p>
            <a:pPr defTabSz="685772">
              <a:defRPr/>
            </a:pPr>
            <a:r>
              <a:rPr sz="3600" cap="all" dirty="0">
                <a:latin typeface="Helvetica LT Std Cond Blk"/>
              </a:rPr>
              <a:t>Quality By Line Item Chart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109" y="4418380"/>
            <a:ext cx="7900416" cy="267919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n-US" sz="1200" dirty="0">
                <a:latin typeface="Helvetica LT Std Cond Blk"/>
              </a:rPr>
              <a:t>Provides performance metrics for all inspection items to help target training and identify areas for improvement..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AF6E27-4915-4DFD-8F23-957849324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79" y="661242"/>
            <a:ext cx="7073242" cy="3803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2AEA1-F4C4-437A-B05D-C12DF7E8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D6748-FC56-4AB9-9792-FA254767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67A8-58B8-4636-9CB3-FFFD595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8DF3-C05A-4279-BA50-78A8D56A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F5CEB4-3474-4708-93E6-0A6B3BE2C89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978F4-0BC5-46AE-8CCC-874B1B155E3B}"/>
              </a:ext>
            </a:extLst>
          </p:cNvPr>
          <p:cNvSpPr txBox="1"/>
          <p:nvPr/>
        </p:nvSpPr>
        <p:spPr>
          <a:xfrm>
            <a:off x="783770" y="964892"/>
            <a:ext cx="7654835" cy="446422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 Procedures, Assignments and Reference Materials to Staff with the CompuClean Mobile App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Building Documents-Quick Capture">
            <a:hlinkClick r:id="" action="ppaction://media"/>
            <a:extLst>
              <a:ext uri="{FF2B5EF4-FFF2-40B4-BE49-F238E27FC236}">
                <a16:creationId xmlns:a16="http://schemas.microsoft.com/office/drawing/2014/main" id="{3ED52B0F-8C47-4828-B681-D1CC81EBB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" r="-8"/>
          <a:stretch/>
        </p:blipFill>
        <p:spPr>
          <a:xfrm>
            <a:off x="3195357" y="1303799"/>
            <a:ext cx="4818888" cy="3368012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5A5561E0-CA79-4732-9087-051F28AA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583" y="324249"/>
            <a:ext cx="8295946" cy="602163"/>
          </a:xfrm>
        </p:spPr>
        <p:txBody>
          <a:bodyPr>
            <a:normAutofit/>
          </a:bodyPr>
          <a:lstStyle/>
          <a:p>
            <a:r>
              <a:rPr lang="en-US" sz="3100" dirty="0"/>
              <a:t>Building Documentation</a:t>
            </a:r>
          </a:p>
        </p:txBody>
      </p:sp>
      <p:sp>
        <p:nvSpPr>
          <p:cNvPr id="12" name="Content Placeholder 41">
            <a:extLst>
              <a:ext uri="{FF2B5EF4-FFF2-40B4-BE49-F238E27FC236}">
                <a16:creationId xmlns:a16="http://schemas.microsoft.com/office/drawing/2014/main" id="{77C7782A-116E-4AAA-8230-AEC31AD3AB8C}"/>
              </a:ext>
            </a:extLst>
          </p:cNvPr>
          <p:cNvSpPr txBox="1">
            <a:spLocks/>
          </p:cNvSpPr>
          <p:nvPr/>
        </p:nvSpPr>
        <p:spPr>
          <a:xfrm>
            <a:off x="749301" y="1254033"/>
            <a:ext cx="2333533" cy="3417203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marL="169863" indent="171450" algn="l" defTabSz="685783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/>
            <a:r>
              <a:rPr lang="en-US" dirty="0"/>
              <a:t>Custom CleanCheck Task Cards</a:t>
            </a:r>
          </a:p>
          <a:p>
            <a:pPr marL="117475" indent="-117475"/>
            <a:r>
              <a:rPr lang="en-US" dirty="0"/>
              <a:t>Building Maps</a:t>
            </a:r>
          </a:p>
          <a:p>
            <a:pPr marL="117475" indent="-117475"/>
            <a:r>
              <a:rPr lang="en-US" dirty="0"/>
              <a:t>SDS Sheets</a:t>
            </a:r>
          </a:p>
          <a:p>
            <a:pPr marL="117475" indent="-117475"/>
            <a:r>
              <a:rPr lang="en-US" dirty="0"/>
              <a:t>Scope of Work</a:t>
            </a:r>
          </a:p>
          <a:p>
            <a:pPr marL="117475" indent="-117475"/>
            <a:r>
              <a:rPr lang="en-US" dirty="0"/>
              <a:t>Driving Directions</a:t>
            </a:r>
          </a:p>
          <a:p>
            <a:pPr marL="117475" indent="-117475"/>
            <a:r>
              <a:rPr lang="en-US" dirty="0"/>
              <a:t>Security and Contact Information</a:t>
            </a:r>
          </a:p>
          <a:p>
            <a:pPr marL="117475" indent="-117475"/>
            <a:r>
              <a:rPr lang="en-US" dirty="0"/>
              <a:t>Work Assignments</a:t>
            </a:r>
          </a:p>
        </p:txBody>
      </p:sp>
    </p:spTree>
    <p:extLst>
      <p:ext uri="{BB962C8B-B14F-4D97-AF65-F5344CB8AC3E}">
        <p14:creationId xmlns:p14="http://schemas.microsoft.com/office/powerpoint/2010/main" val="35193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body" sz="quarter" idx="13"/>
          </p:nvPr>
        </p:nvSpPr>
        <p:spPr>
          <a:xfrm>
            <a:off x="480583" y="324249"/>
            <a:ext cx="8295946" cy="602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 Logging</a:t>
            </a:r>
          </a:p>
        </p:txBody>
      </p:sp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749301" y="1132617"/>
            <a:ext cx="3528595" cy="3538620"/>
          </a:xfrm>
        </p:spPr>
        <p:txBody>
          <a:bodyPr>
            <a:normAutofit/>
          </a:bodyPr>
          <a:lstStyle/>
          <a:p>
            <a:pPr marL="117475" indent="-117475"/>
            <a:r>
              <a:rPr lang="en-US" dirty="0"/>
              <a:t>Capture job completion in real time from CompuClean Mobile App</a:t>
            </a:r>
          </a:p>
          <a:p>
            <a:pPr marL="117475" indent="-117475"/>
            <a:r>
              <a:rPr lang="en-US" dirty="0"/>
              <a:t>Document when work was done who did it and what was done</a:t>
            </a:r>
          </a:p>
          <a:p>
            <a:pPr marL="117475" indent="-117475"/>
            <a:r>
              <a:rPr lang="en-US" dirty="0"/>
              <a:t>Quick and efficient process</a:t>
            </a:r>
          </a:p>
          <a:p>
            <a:pPr marL="117475" indent="-117475"/>
            <a:r>
              <a:rPr lang="en-US" dirty="0"/>
              <a:t>Capture GPS coordinates</a:t>
            </a:r>
          </a:p>
          <a:p>
            <a:pPr marL="117475" indent="-117475"/>
            <a:r>
              <a:rPr lang="en-US" dirty="0"/>
              <a:t>Verify that work is completed with daily logs</a:t>
            </a:r>
          </a:p>
          <a:p>
            <a:pPr marL="117475" indent="-117475"/>
            <a:r>
              <a:rPr lang="en-US" dirty="0"/>
              <a:t>Provide visibility into employee progress 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93456E-23C5-4907-8310-DCB3DFBA7FAC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 rotWithShape="1">
          <a:blip r:embed="rId2"/>
          <a:srcRect b="46654"/>
          <a:stretch/>
        </p:blipFill>
        <p:spPr>
          <a:xfrm>
            <a:off x="4108729" y="926412"/>
            <a:ext cx="4626753" cy="3538620"/>
          </a:xfrm>
          <a:noFill/>
        </p:spPr>
      </p:pic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16567D1C-F9FC-477B-82F5-8999BA14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Helvetica LT Std Light" panose="020B04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C708A1-6575-8D4A-A5EC-586CFF3AA03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Helvetica LT Std Light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Helvetica LT Std Light" charset="0"/>
            </a:endParaRPr>
          </a:p>
        </p:txBody>
      </p:sp>
      <p:sp>
        <p:nvSpPr>
          <p:cNvPr id="49" name="Date Placeholder 6">
            <a:extLst>
              <a:ext uri="{FF2B5EF4-FFF2-40B4-BE49-F238E27FC236}">
                <a16:creationId xmlns:a16="http://schemas.microsoft.com/office/drawing/2014/main" id="{641F056C-6FB7-4252-B210-C156AC13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Helvetica LT Std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4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00DFB9-490F-480D-8ECF-7774BB64C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744" y="173736"/>
            <a:ext cx="8528335" cy="602163"/>
          </a:xfrm>
        </p:spPr>
        <p:txBody>
          <a:bodyPr/>
          <a:lstStyle/>
          <a:p>
            <a:r>
              <a:rPr lang="en-US" sz="3200" dirty="0"/>
              <a:t>Managed Cleaning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4CE228-4FF9-4752-A52C-C01776C08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33" y="1421939"/>
            <a:ext cx="3716513" cy="3025018"/>
          </a:xfrm>
        </p:spPr>
        <p:txBody>
          <a:bodyPr lIns="91440" anchor="ctr" anchorCtr="0">
            <a:normAutofit lnSpcReduction="10000"/>
          </a:bodyPr>
          <a:lstStyle/>
          <a:p>
            <a:pPr indent="-169863">
              <a:buNone/>
            </a:pPr>
            <a:endParaRPr lang="en-US" sz="1800" dirty="0">
              <a:latin typeface="+mn-lt"/>
            </a:endParaRPr>
          </a:p>
          <a:p>
            <a:pPr marL="117475" lvl="1" indent="0" defTabSz="914363">
              <a:buNone/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lvl="1" indent="-109538" defTabSz="914363">
              <a:defRPr/>
            </a:pPr>
            <a:r>
              <a:rPr lang="en-US" sz="1700" dirty="0">
                <a:latin typeface="Gotham Bold" pitchFamily="50" charset="0"/>
                <a:cs typeface="Calibri" panose="020F0502020204030204" pitchFamily="34" charset="0"/>
              </a:rPr>
              <a:t>Cleaning Process Documentation</a:t>
            </a:r>
            <a:br>
              <a:rPr lang="en-US" sz="1700" dirty="0">
                <a:latin typeface="Gotham Bold" pitchFamily="50" charset="0"/>
                <a:cs typeface="Calibri" panose="020F0502020204030204" pitchFamily="34" charset="0"/>
              </a:rPr>
            </a:br>
            <a:endParaRPr lang="en-US" sz="1700" dirty="0">
              <a:latin typeface="Gotham Bold" pitchFamily="50" charset="0"/>
              <a:cs typeface="Calibri" panose="020F0502020204030204" pitchFamily="34" charset="0"/>
            </a:endParaRPr>
          </a:p>
          <a:p>
            <a:pPr marL="227013" lvl="1" indent="-109538" defTabSz="914363">
              <a:defRPr/>
            </a:pPr>
            <a:r>
              <a:rPr lang="en-US" sz="1700" dirty="0">
                <a:latin typeface="Gotham Bold" pitchFamily="50" charset="0"/>
                <a:cs typeface="Calibri" panose="020F0502020204030204" pitchFamily="34" charset="0"/>
              </a:rPr>
              <a:t>Cleaning Process Validation</a:t>
            </a:r>
            <a:br>
              <a:rPr lang="en-US" sz="1700" dirty="0">
                <a:latin typeface="Gotham Bold" pitchFamily="50" charset="0"/>
                <a:cs typeface="Calibri" panose="020F0502020204030204" pitchFamily="34" charset="0"/>
              </a:rPr>
            </a:br>
            <a:endParaRPr lang="en-US" sz="1700" dirty="0">
              <a:latin typeface="Gotham Bold" pitchFamily="50" charset="0"/>
              <a:cs typeface="Calibri" panose="020F0502020204030204" pitchFamily="34" charset="0"/>
            </a:endParaRPr>
          </a:p>
          <a:p>
            <a:pPr marL="227013" lvl="1" indent="-109538" defTabSz="914363">
              <a:defRPr/>
            </a:pPr>
            <a:r>
              <a:rPr lang="en-US" sz="1700" dirty="0">
                <a:latin typeface="Gotham Bold" pitchFamily="50" charset="0"/>
                <a:cs typeface="Calibri" panose="020F0502020204030204" pitchFamily="34" charset="0"/>
              </a:rPr>
              <a:t>Managed and Communicated Work Assignments</a:t>
            </a:r>
            <a:br>
              <a:rPr lang="en-US" sz="1700" dirty="0">
                <a:latin typeface="Gotham Bold" pitchFamily="50" charset="0"/>
                <a:cs typeface="Calibri" panose="020F0502020204030204" pitchFamily="34" charset="0"/>
              </a:rPr>
            </a:br>
            <a:endParaRPr lang="en-US" sz="1700" dirty="0">
              <a:latin typeface="Gotham Bold" pitchFamily="50" charset="0"/>
              <a:cs typeface="Calibri" panose="020F0502020204030204" pitchFamily="34" charset="0"/>
            </a:endParaRPr>
          </a:p>
          <a:p>
            <a:pPr marL="227013" lvl="1" indent="-109538" defTabSz="914363">
              <a:defRPr/>
            </a:pPr>
            <a:r>
              <a:rPr lang="en-US" sz="1700" dirty="0">
                <a:latin typeface="Gotham Bold" pitchFamily="50" charset="0"/>
                <a:cs typeface="Calibri" panose="020F0502020204030204" pitchFamily="34" charset="0"/>
              </a:rPr>
              <a:t>Effective Staff Training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15699-DB15-40FE-96B3-5739511D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29B0C-2D2B-45D1-934F-BF7B07D4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90019-D90E-4469-B4EB-A6385C7B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person, indoor, table&#10;&#10;Description generated with very high confidence">
            <a:extLst>
              <a:ext uri="{FF2B5EF4-FFF2-40B4-BE49-F238E27FC236}">
                <a16:creationId xmlns:a16="http://schemas.microsoft.com/office/drawing/2014/main" id="{FB9FF4ED-65F7-4BD2-AB12-27D16E33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22"/>
          <a:stretch/>
        </p:blipFill>
        <p:spPr>
          <a:xfrm>
            <a:off x="4430065" y="1899013"/>
            <a:ext cx="4457700" cy="2468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16D7C6-BE3C-465B-ADEE-52627E70BD19}"/>
              </a:ext>
            </a:extLst>
          </p:cNvPr>
          <p:cNvSpPr txBox="1"/>
          <p:nvPr/>
        </p:nvSpPr>
        <p:spPr>
          <a:xfrm>
            <a:off x="272609" y="773125"/>
            <a:ext cx="8092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otham Bold" pitchFamily="50" charset="0"/>
                <a:cs typeface="Gotham Bold" pitchFamily="50" charset="0"/>
              </a:rPr>
              <a:t>BSCs, In-House providers and EVS departments must increase documentation and management of cleaning and sanitation.</a:t>
            </a:r>
          </a:p>
        </p:txBody>
      </p:sp>
    </p:spTree>
    <p:extLst>
      <p:ext uri="{BB962C8B-B14F-4D97-AF65-F5344CB8AC3E}">
        <p14:creationId xmlns:p14="http://schemas.microsoft.com/office/powerpoint/2010/main" val="4235244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1664" y="173736"/>
            <a:ext cx="7903028" cy="50189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85DBD"/>
                </a:solidFill>
                <a:latin typeface="Helvetica LT Std Cond Blk"/>
                <a:ea typeface="+mj-ea"/>
                <a:cs typeface="Arial Bold" panose="020B0704020202020204" pitchFamily="34" charset="0"/>
              </a:rPr>
              <a:t>Work Management - Work </a:t>
            </a:r>
            <a:r>
              <a:rPr lang="en-US" sz="2800" dirty="0">
                <a:solidFill>
                  <a:srgbClr val="185DBD"/>
                </a:solidFill>
                <a:latin typeface="Helvetica LT Std Cond Blk"/>
                <a:ea typeface="+mj-ea"/>
                <a:cs typeface="Arial Bold" panose="020B0704020202020204" pitchFamily="34" charset="0"/>
                <a:sym typeface="Arial Bold" charset="0"/>
              </a:rPr>
              <a:t>Requests</a:t>
            </a:r>
            <a:endParaRPr lang="en-US" sz="2800" dirty="0">
              <a:solidFill>
                <a:srgbClr val="185DBD"/>
              </a:solidFill>
              <a:latin typeface="Helvetica LT Std Cond Blk"/>
              <a:ea typeface="+mj-ea"/>
              <a:cs typeface="Arial Bold" panose="020B0704020202020204" pitchFamily="34" charset="0"/>
            </a:endParaRPr>
          </a:p>
        </p:txBody>
      </p:sp>
      <p:graphicFrame>
        <p:nvGraphicFramePr>
          <p:cNvPr id="40" name="Content Placeholder 20"/>
          <p:cNvGraphicFramePr>
            <a:graphicFrameLocks noGrp="1"/>
          </p:cNvGraphicFramePr>
          <p:nvPr>
            <p:ph sz="quarter" idx="15"/>
          </p:nvPr>
        </p:nvGraphicFramePr>
        <p:xfrm>
          <a:off x="4042954" y="805469"/>
          <a:ext cx="4800601" cy="37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459196" y="757958"/>
            <a:ext cx="3838407" cy="3905480"/>
          </a:xfrm>
        </p:spPr>
        <p:txBody>
          <a:bodyPr>
            <a:noAutofit/>
          </a:bodyPr>
          <a:lstStyle/>
          <a:p>
            <a:pPr marL="117475" indent="-117475"/>
            <a:r>
              <a:rPr lang="en-US" sz="1800" dirty="0">
                <a:latin typeface="Gotham Bold" panose="02000803030000020004"/>
              </a:rPr>
              <a:t>Easily Track and Complete Requests from Building Occupants</a:t>
            </a:r>
          </a:p>
          <a:p>
            <a:pPr marL="117475" indent="-117475"/>
            <a:r>
              <a:rPr lang="en-US" sz="1800" dirty="0">
                <a:latin typeface="Gotham Bold" panose="02000803030000020004"/>
              </a:rPr>
              <a:t>Create Internal Work Requests and Assign</a:t>
            </a:r>
          </a:p>
          <a:p>
            <a:pPr marL="117475" indent="-117475"/>
            <a:r>
              <a:rPr lang="en-US" sz="1800" dirty="0">
                <a:latin typeface="Gotham Bold" panose="02000803030000020004"/>
              </a:rPr>
              <a:t>Online Request Portal</a:t>
            </a:r>
          </a:p>
          <a:p>
            <a:pPr marL="460366" lvl="2" indent="-117475"/>
            <a:r>
              <a:rPr lang="en-US" sz="1487" dirty="0">
                <a:latin typeface="Gotham Bold" panose="02000803030000020004"/>
              </a:rPr>
              <a:t>Allow Customers to Submit Requests Online</a:t>
            </a:r>
          </a:p>
          <a:p>
            <a:pPr marL="460366" lvl="2" indent="-117475"/>
            <a:r>
              <a:rPr lang="en-US" sz="1487" dirty="0">
                <a:latin typeface="Gotham Bold" panose="02000803030000020004"/>
              </a:rPr>
              <a:t>Branded to the customer</a:t>
            </a:r>
          </a:p>
          <a:p>
            <a:pPr marL="117475" indent="-117475"/>
            <a:r>
              <a:rPr lang="en-US" sz="1800" dirty="0">
                <a:latin typeface="Gotham Bold" panose="02000803030000020004"/>
              </a:rPr>
              <a:t>Fully Mobile Capable</a:t>
            </a:r>
          </a:p>
          <a:p>
            <a:pPr marL="117475" indent="-117475"/>
            <a:r>
              <a:rPr lang="en-US" sz="1800" dirty="0">
                <a:latin typeface="Gotham Bold" panose="02000803030000020004"/>
              </a:rPr>
              <a:t>Email and Text Alert Capabilities</a:t>
            </a:r>
          </a:p>
          <a:p>
            <a:pPr marL="460366" lvl="2" indent="-117475"/>
            <a:r>
              <a:rPr lang="en-US" sz="1487" dirty="0">
                <a:latin typeface="Gotham Bold" panose="02000803030000020004"/>
              </a:rPr>
              <a:t>Configurable to limit alerts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3CD0AC2-C637-4FD2-AB1E-9132B7C5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1B131-6197-4E78-8E84-D25112D6A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53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1403" y="171451"/>
            <a:ext cx="8668512" cy="46214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Helvetica LT Std Cond Blk"/>
                <a:cs typeface="Arial Bold" panose="020B0704020202020204" pitchFamily="34" charset="0"/>
              </a:rPr>
              <a:t>Work Management: Recurring Projects</a:t>
            </a:r>
            <a:endParaRPr lang="en-US" sz="2800" cap="none" dirty="0">
              <a:solidFill>
                <a:schemeClr val="tx2"/>
              </a:solidFill>
              <a:latin typeface="Arial Bold" panose="020B0704020202020204" pitchFamily="34" charset="0"/>
              <a:ea typeface="+mj-ea"/>
              <a:cs typeface="Arial Bold" panose="020B0704020202020204" pitchFamily="34" charset="0"/>
            </a:endParaRPr>
          </a:p>
        </p:txBody>
      </p:sp>
      <p:graphicFrame>
        <p:nvGraphicFramePr>
          <p:cNvPr id="40" name="Content Placeholder 20"/>
          <p:cNvGraphicFramePr>
            <a:graphicFrameLocks noGrp="1"/>
          </p:cNvGraphicFramePr>
          <p:nvPr>
            <p:ph sz="quarter" idx="15"/>
          </p:nvPr>
        </p:nvGraphicFramePr>
        <p:xfrm>
          <a:off x="4629150" y="821593"/>
          <a:ext cx="3622396" cy="372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409651" y="742951"/>
            <a:ext cx="4219499" cy="3886199"/>
          </a:xfrm>
        </p:spPr>
        <p:txBody>
          <a:bodyPr>
            <a:normAutofit lnSpcReduction="10000"/>
          </a:bodyPr>
          <a:lstStyle/>
          <a:p>
            <a:pPr marL="117475" indent="-117475"/>
            <a:r>
              <a:rPr lang="en-US" sz="1600" dirty="0">
                <a:latin typeface="Gotham Bold" panose="02000803030000020004"/>
              </a:rPr>
              <a:t>Create, schedule and complete recurring projects</a:t>
            </a:r>
          </a:p>
          <a:p>
            <a:pPr marL="460366" lvl="2" indent="-117475"/>
            <a:r>
              <a:rPr lang="en-US" sz="1087" dirty="0">
                <a:latin typeface="Gotham Bold" panose="02000803030000020004"/>
              </a:rPr>
              <a:t>Periodic floor care</a:t>
            </a:r>
          </a:p>
          <a:p>
            <a:pPr marL="460366" lvl="2" indent="-117475"/>
            <a:r>
              <a:rPr lang="en-US" sz="1087" dirty="0">
                <a:latin typeface="Gotham Bold" panose="02000803030000020004"/>
              </a:rPr>
              <a:t>Summer deep cleaning</a:t>
            </a:r>
          </a:p>
          <a:p>
            <a:pPr marL="460366" lvl="2" indent="-117475"/>
            <a:r>
              <a:rPr lang="en-US" sz="1087" dirty="0">
                <a:latin typeface="Gotham Bold" panose="02000803030000020004"/>
              </a:rPr>
              <a:t>Interim maintenance</a:t>
            </a:r>
          </a:p>
          <a:p>
            <a:pPr marL="117475" indent="-117475"/>
            <a:r>
              <a:rPr lang="en-US" sz="1600" dirty="0">
                <a:latin typeface="Gotham Bold" panose="02000803030000020004"/>
              </a:rPr>
              <a:t>Document project steps and estimate time</a:t>
            </a:r>
          </a:p>
          <a:p>
            <a:pPr marL="117475" indent="-117475"/>
            <a:r>
              <a:rPr lang="en-US" sz="1600" dirty="0">
                <a:latin typeface="Gotham Bold" panose="02000803030000020004"/>
              </a:rPr>
              <a:t>Determine frequencies for projects for each area in your facility</a:t>
            </a:r>
          </a:p>
          <a:p>
            <a:pPr marL="117475" indent="-117475"/>
            <a:r>
              <a:rPr lang="en-US" sz="1600" dirty="0">
                <a:latin typeface="Gotham Bold" panose="02000803030000020004"/>
              </a:rPr>
              <a:t>Automatically schedule next instance upon completion</a:t>
            </a:r>
          </a:p>
          <a:p>
            <a:pPr marL="117475" indent="-117475"/>
            <a:r>
              <a:rPr lang="en-US" sz="1600" dirty="0">
                <a:latin typeface="Gotham Bold" panose="02000803030000020004"/>
              </a:rPr>
              <a:t>Full mobile app integration</a:t>
            </a:r>
          </a:p>
          <a:p>
            <a:pPr marL="117475" indent="-117475"/>
            <a:r>
              <a:rPr lang="en-US" sz="1600" dirty="0">
                <a:latin typeface="Gotham Bold" panose="02000803030000020004"/>
              </a:rPr>
              <a:t>Email and text alert capabilities</a:t>
            </a:r>
          </a:p>
          <a:p>
            <a:pPr marL="460366" lvl="2" indent="-117475"/>
            <a:r>
              <a:rPr lang="en-US" sz="1087" dirty="0">
                <a:latin typeface="Gotham Bold" panose="02000803030000020004"/>
              </a:rPr>
              <a:t>Configurable to limit alerts</a:t>
            </a:r>
          </a:p>
          <a:p>
            <a:pPr marL="117475" indent="-117475"/>
            <a:r>
              <a:rPr lang="en-US" sz="1600" dirty="0">
                <a:latin typeface="Gotham Bold" panose="02000803030000020004"/>
              </a:rPr>
              <a:t>Weekly upcoming project email alerts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58A0F-A648-4F71-B4DB-EA410D779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110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9BD43-CFF8-4EEE-B383-E54BFEE29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9104" y="151858"/>
            <a:ext cx="8295946" cy="602163"/>
          </a:xfrm>
        </p:spPr>
        <p:txBody>
          <a:bodyPr>
            <a:noAutofit/>
          </a:bodyPr>
          <a:lstStyle/>
          <a:p>
            <a:r>
              <a:rPr lang="en-US" sz="3200" cap="none" dirty="0">
                <a:solidFill>
                  <a:schemeClr val="tx2"/>
                </a:solidFill>
                <a:latin typeface="Helvetica LT Std Cond Blk" panose="020B0806030502050204"/>
              </a:rPr>
              <a:t>WORK MANAGEMENT - WORKLOADING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51FF9-4F87-4574-A1FA-8F74FC5544D2}"/>
              </a:ext>
            </a:extLst>
          </p:cNvPr>
          <p:cNvSpPr txBox="1"/>
          <p:nvPr/>
        </p:nvSpPr>
        <p:spPr>
          <a:xfrm>
            <a:off x="418011" y="775899"/>
            <a:ext cx="4126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Gotham Bold" panose="02000803030000020004"/>
              </a:rPr>
              <a:t>How is it cleaned?</a:t>
            </a:r>
          </a:p>
          <a:p>
            <a:pPr algn="ctr">
              <a:defRPr/>
            </a:pPr>
            <a:r>
              <a:rPr lang="en-US" dirty="0">
                <a:latin typeface="Gotham Bold" panose="02000803030000020004"/>
              </a:rPr>
              <a:t>How long does it take?</a:t>
            </a:r>
          </a:p>
          <a:p>
            <a:pPr algn="ctr">
              <a:defRPr/>
            </a:pPr>
            <a:r>
              <a:rPr lang="en-US" dirty="0">
                <a:latin typeface="Gotham Bold" panose="02000803030000020004"/>
              </a:rPr>
              <a:t>Who is responsible?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C722C-011A-4C3E-A349-E4FEA6CC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96" y="2116241"/>
            <a:ext cx="3945115" cy="2496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0D06C7-0E39-475E-B869-691B23360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938" y="2116241"/>
            <a:ext cx="3790210" cy="25082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2813CC6E-DD85-4410-A05A-2A6F200BA833}"/>
              </a:ext>
            </a:extLst>
          </p:cNvPr>
          <p:cNvSpPr txBox="1">
            <a:spLocks/>
          </p:cNvSpPr>
          <p:nvPr/>
        </p:nvSpPr>
        <p:spPr>
          <a:xfrm>
            <a:off x="4572000" y="775899"/>
            <a:ext cx="4126087" cy="1373665"/>
          </a:xfrm>
          <a:prstGeom prst="rect">
            <a:avLst/>
          </a:prstGeom>
        </p:spPr>
        <p:txBody>
          <a:bodyPr vert="horz" lIns="0" tIns="45720" rIns="91440" bIns="45720" rtlCol="0" anchor="t" anchorCtr="1">
            <a:normAutofit fontScale="85000" lnSpcReduction="20000"/>
          </a:bodyPr>
          <a:lstStyle>
            <a:lvl1pPr marL="169863" indent="171450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66" lvl="2" indent="-117475">
              <a:defRPr/>
            </a:pPr>
            <a:r>
              <a:rPr lang="en-US" sz="1300" dirty="0">
                <a:latin typeface="Gotham Bold" panose="02000803030000020004"/>
              </a:rPr>
              <a:t>Industry standard ISSA 612 based workloading</a:t>
            </a:r>
          </a:p>
          <a:p>
            <a:pPr marL="460366" lvl="2" indent="-117475">
              <a:defRPr/>
            </a:pPr>
            <a:r>
              <a:rPr lang="en-US" sz="1300" dirty="0">
                <a:latin typeface="Gotham Bold" panose="02000803030000020004"/>
              </a:rPr>
              <a:t>Input and create cleaning tasks for any type of space</a:t>
            </a:r>
          </a:p>
          <a:p>
            <a:pPr marL="460366" lvl="2" indent="-117475">
              <a:defRPr/>
            </a:pPr>
            <a:r>
              <a:rPr lang="en-US" sz="1300" dirty="0">
                <a:latin typeface="Gotham Bold" panose="02000803030000020004"/>
              </a:rPr>
              <a:t>Assign employees to areas to generate work assignments</a:t>
            </a:r>
          </a:p>
          <a:p>
            <a:pPr marL="460366" lvl="2" indent="-117475">
              <a:defRPr/>
            </a:pPr>
            <a:r>
              <a:rPr lang="en-US" sz="1300" dirty="0">
                <a:latin typeface="Gotham Bold" panose="02000803030000020004"/>
              </a:rPr>
              <a:t>Justify staffing levels, balance work assignments and standardize cleaning processes</a:t>
            </a:r>
          </a:p>
          <a:p>
            <a:pPr marL="460366" lvl="2" indent="-117475">
              <a:defRPr/>
            </a:pPr>
            <a:r>
              <a:rPr lang="en-US" sz="1300" dirty="0">
                <a:latin typeface="Gotham Bold" panose="02000803030000020004"/>
              </a:rPr>
              <a:t>Advanced reporting provides detailed labor information and training aids.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13D0C-FE31-4279-A479-5F79E440F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513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AEE843-6EA6-4B4D-A0D3-A650D81CC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843" y="362299"/>
            <a:ext cx="4017951" cy="1019771"/>
          </a:xfrm>
        </p:spPr>
        <p:txBody>
          <a:bodyPr>
            <a:normAutofit fontScale="47500" lnSpcReduction="2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CUSTOM CLEANCHECK REPORT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EFCECC-B86F-40D3-B340-E455C797DCA9}"/>
              </a:ext>
            </a:extLst>
          </p:cNvPr>
          <p:cNvSpPr/>
          <p:nvPr/>
        </p:nvSpPr>
        <p:spPr>
          <a:xfrm>
            <a:off x="1081924" y="4757775"/>
            <a:ext cx="68445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Formats workloading tasks into a handy reference card that can be integrated into your training process.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271AF1-937E-4A71-AA0B-3B4087D4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22432-8C2F-4BE6-8AEE-846E8662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637" y="154015"/>
            <a:ext cx="3962221" cy="447040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1254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48C473-3EB8-4E39-9E70-A2A0C2C6A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663" y="173736"/>
            <a:ext cx="8501528" cy="602163"/>
          </a:xfrm>
        </p:spPr>
        <p:txBody>
          <a:bodyPr/>
          <a:lstStyle/>
          <a:p>
            <a:r>
              <a:rPr lang="en-US" sz="3600" dirty="0"/>
              <a:t>Work Information Report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488BE0C-207D-4DD4-98D0-1B55A7A89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1545" y="4387540"/>
            <a:ext cx="7300912" cy="349040"/>
          </a:xfrm>
        </p:spPr>
        <p:txBody>
          <a:bodyPr/>
          <a:lstStyle/>
          <a:p>
            <a:r>
              <a:rPr lang="en-US" dirty="0"/>
              <a:t>Provides an account level and building level breakdown of work requirements with charts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2A6A-5D3C-40A7-9AF6-D9B141A3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Helvetica LT Std Light" panose="020B04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6CE2E-A689-44A4-A226-7789EDD8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04" y="972042"/>
            <a:ext cx="7044592" cy="3272566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841CA1-B4DC-4D5F-A7C9-CB538E862A1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2700" b="3864"/>
          <a:stretch/>
        </p:blipFill>
        <p:spPr>
          <a:xfrm>
            <a:off x="1049704" y="972597"/>
            <a:ext cx="7042241" cy="3272011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C4FECD-8F91-4FC3-B8EC-B985641B1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48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222E0D-4622-41AE-9FF1-6FC76B58F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744" y="173736"/>
            <a:ext cx="8295946" cy="602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Capital Equipment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A268FF-B1C3-48FD-BDFD-BC1B2871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3" y="775899"/>
            <a:ext cx="4135895" cy="3891200"/>
          </a:xfrm>
        </p:spPr>
        <p:txBody>
          <a:bodyPr/>
          <a:lstStyle/>
          <a:p>
            <a:pPr marL="117475" indent="-117475"/>
            <a:r>
              <a:rPr lang="en-US" dirty="0"/>
              <a:t>Create and maintain a detailed listing of all your equipment</a:t>
            </a:r>
          </a:p>
          <a:p>
            <a:pPr marL="117475" indent="-117475"/>
            <a:r>
              <a:rPr lang="en-US" dirty="0"/>
              <a:t>Track warranty information, depreciation and manuals.</a:t>
            </a:r>
          </a:p>
          <a:p>
            <a:pPr marL="117475" indent="-117475"/>
            <a:r>
              <a:rPr lang="en-US" dirty="0"/>
              <a:t>Create a preventative maintenance schedule and </a:t>
            </a:r>
            <a:br>
              <a:rPr lang="en-US" dirty="0"/>
            </a:br>
            <a:r>
              <a:rPr lang="en-US" dirty="0"/>
              <a:t>track associated costs.</a:t>
            </a:r>
          </a:p>
          <a:p>
            <a:pPr marL="117475" indent="-117475"/>
            <a:r>
              <a:rPr lang="en-US" dirty="0"/>
              <a:t>Document repairs</a:t>
            </a:r>
          </a:p>
          <a:p>
            <a:pPr marL="117475" indent="-117475"/>
            <a:r>
              <a:rPr lang="en-US" dirty="0"/>
              <a:t>Budget and forecast equipment </a:t>
            </a:r>
          </a:p>
          <a:p>
            <a:pPr marL="117475" indent="-117475"/>
            <a:r>
              <a:rPr lang="en-US" dirty="0"/>
              <a:t>Replacement and maintenance costs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92143-184C-4FAF-803C-85A24966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10" y="749833"/>
            <a:ext cx="2230758" cy="398748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BBAD3-DCCB-46DE-BD88-17570EA0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119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222E0D-4622-41AE-9FF1-6FC76B58F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744" y="173736"/>
            <a:ext cx="8295946" cy="602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Inventory Management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A268FF-B1C3-48FD-BDFD-BC1B2871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775900"/>
            <a:ext cx="2797478" cy="3781470"/>
          </a:xfrm>
        </p:spPr>
        <p:txBody>
          <a:bodyPr>
            <a:normAutofit fontScale="92500"/>
          </a:bodyPr>
          <a:lstStyle/>
          <a:p>
            <a:pPr marL="117475" indent="-117475"/>
            <a:r>
              <a:rPr lang="en-US" dirty="0"/>
              <a:t>Easily track inventory movement from vendors and internally</a:t>
            </a:r>
          </a:p>
          <a:p>
            <a:pPr marL="117475" indent="-117475"/>
            <a:r>
              <a:rPr lang="en-US" dirty="0"/>
              <a:t>Add any type of product and multiple vendors</a:t>
            </a:r>
          </a:p>
          <a:p>
            <a:pPr marL="117475" indent="-117475"/>
            <a:r>
              <a:rPr lang="en-US" dirty="0"/>
              <a:t>Track inventory requests from building managers</a:t>
            </a:r>
          </a:p>
          <a:p>
            <a:pPr marL="117475" indent="-117475"/>
            <a:r>
              <a:rPr lang="en-US" dirty="0"/>
              <a:t>Document usage for buildings and track discrepancies</a:t>
            </a:r>
          </a:p>
          <a:p>
            <a:pPr marL="117475" indent="-117475"/>
            <a:r>
              <a:rPr lang="en-US" dirty="0"/>
              <a:t>Perform audits to identify loss and shrinkage</a:t>
            </a:r>
          </a:p>
          <a:p>
            <a:pPr marL="117475" indent="-117475"/>
            <a:r>
              <a:rPr lang="en-US" dirty="0"/>
              <a:t>Track Green Product usage</a:t>
            </a:r>
          </a:p>
          <a:p>
            <a:pPr marL="117475" indent="-117475"/>
            <a:r>
              <a:rPr lang="en-US" dirty="0"/>
              <a:t>Manage SDS for products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26CAC-C956-4252-824A-B56325717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198" y="1226725"/>
            <a:ext cx="5810073" cy="3040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41635-B5EF-4D15-9A77-B9C1C1298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548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222E0D-4622-41AE-9FF1-6FC76B58F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744" y="173736"/>
            <a:ext cx="8295946" cy="602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Personnel Management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A268FF-B1C3-48FD-BDFD-BC1B2871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3" y="775899"/>
            <a:ext cx="3028493" cy="3891200"/>
          </a:xfrm>
        </p:spPr>
        <p:txBody>
          <a:bodyPr>
            <a:normAutofit fontScale="92500"/>
          </a:bodyPr>
          <a:lstStyle/>
          <a:p>
            <a:pPr marL="117475" indent="-117475"/>
            <a:r>
              <a:rPr lang="en-US" sz="1800" dirty="0"/>
              <a:t>Maintain a list of all employees</a:t>
            </a:r>
          </a:p>
          <a:p>
            <a:pPr marL="117475" indent="-117475"/>
            <a:r>
              <a:rPr lang="en-US" sz="1800" dirty="0"/>
              <a:t>Track employee events including training, absences, disciplinary actions and more</a:t>
            </a:r>
          </a:p>
          <a:p>
            <a:pPr marL="117475" indent="-117475"/>
            <a:r>
              <a:rPr lang="en-US" sz="1800" dirty="0"/>
              <a:t>Document training costs</a:t>
            </a:r>
          </a:p>
          <a:p>
            <a:pPr marL="117475" indent="-117475"/>
            <a:r>
              <a:rPr lang="en-US" sz="1800" dirty="0"/>
              <a:t>Identify employees who have attendance or disciplinary issues.</a:t>
            </a:r>
          </a:p>
          <a:p>
            <a:pPr marL="117475" indent="-117475"/>
            <a:r>
              <a:rPr lang="en-US" sz="1800" dirty="0"/>
              <a:t>Streamline planning for training and compliance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15E2C-4CDD-4494-9F26-EB4A36882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568" y="775899"/>
            <a:ext cx="3210377" cy="253077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8E6C3-7E3A-43A3-9420-E7B7C7EB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804" y="2632447"/>
            <a:ext cx="2708985" cy="193562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6079F-54E2-4C01-A48F-EA7661DBF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013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C16E15-8603-4A10-9521-29E0BE9EF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WHY COMPUCLEAN?</a:t>
            </a:r>
          </a:p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C8E62A2-4AD2-4931-B6E6-75B0183310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9640" y="1188720"/>
            <a:ext cx="7955567" cy="3198820"/>
          </a:xfrm>
        </p:spPr>
        <p:txBody>
          <a:bodyPr>
            <a:normAutofit fontScale="92500" lnSpcReduction="20000"/>
          </a:bodyPr>
          <a:lstStyle/>
          <a:p>
            <a:pPr marL="39982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Integration into customer’s daily operations</a:t>
            </a:r>
          </a:p>
          <a:p>
            <a:pPr marL="39982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Account retention – Sticky Business</a:t>
            </a:r>
          </a:p>
          <a:p>
            <a:pPr marL="39982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System Selling with other Spartan value-added tools</a:t>
            </a:r>
          </a:p>
          <a:p>
            <a:pPr lvl="2"/>
            <a:r>
              <a:rPr lang="en-US" sz="2600" dirty="0">
                <a:latin typeface="Gotham Bold" pitchFamily="50" charset="0"/>
              </a:rPr>
              <a:t>CleanCheck</a:t>
            </a:r>
          </a:p>
          <a:p>
            <a:pPr lvl="2"/>
            <a:r>
              <a:rPr lang="en-US" sz="2600">
                <a:latin typeface="Gotham Bold" pitchFamily="50" charset="0"/>
              </a:rPr>
              <a:t>Dispensing </a:t>
            </a:r>
            <a:r>
              <a:rPr lang="en-US" sz="2600" dirty="0">
                <a:latin typeface="Gotham Bold" pitchFamily="50" charset="0"/>
              </a:rPr>
              <a:t>systems</a:t>
            </a:r>
          </a:p>
          <a:p>
            <a:pPr marL="39982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Be the first to show your premier accounts this technology</a:t>
            </a:r>
          </a:p>
          <a:p>
            <a:pPr marL="39982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ld" pitchFamily="50" charset="0"/>
              </a:rPr>
              <a:t>Continue to provide value to the customer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0E85E-0DEA-460C-A3A8-E32D58426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067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974" y="191875"/>
            <a:ext cx="8224242" cy="686384"/>
          </a:xfrm>
        </p:spPr>
        <p:txBody>
          <a:bodyPr>
            <a:noAutofit/>
          </a:bodyPr>
          <a:lstStyle/>
          <a:p>
            <a:r>
              <a:rPr lang="en-US" sz="4400" dirty="0">
                <a:latin typeface="Helvetica LT Std Cond Blk" panose="020B0806030502050204"/>
              </a:rPr>
              <a:t>SELLING 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4474" y="1221527"/>
            <a:ext cx="3411586" cy="3236173"/>
          </a:xfrm>
        </p:spPr>
        <p:txBody>
          <a:bodyPr/>
          <a:lstStyle/>
          <a:p>
            <a:pPr marL="299862" indent="-257175"/>
            <a:r>
              <a:rPr lang="en-US" sz="1800" dirty="0">
                <a:latin typeface="Gotham Bold" pitchFamily="50" charset="0"/>
              </a:rPr>
              <a:t>Overview Video</a:t>
            </a:r>
          </a:p>
          <a:p>
            <a:pPr marL="558495" lvl="1" indent="-257175"/>
            <a:r>
              <a:rPr lang="en-US" sz="1800" dirty="0">
                <a:latin typeface="Gotham Bold" pitchFamily="50" charset="0"/>
                <a:hlinkClick r:id="rId2"/>
              </a:rPr>
              <a:t>www.spartanchemical.com</a:t>
            </a:r>
            <a:endParaRPr lang="en-US" sz="1800" dirty="0">
              <a:latin typeface="Gotham Bold" pitchFamily="50" charset="0"/>
            </a:endParaRPr>
          </a:p>
          <a:p>
            <a:pPr marL="859815" lvl="2" indent="-257175"/>
            <a:r>
              <a:rPr lang="en-US" dirty="0">
                <a:latin typeface="Gotham Bold" pitchFamily="50" charset="0"/>
              </a:rPr>
              <a:t>Solutions&lt;&lt;CompuClean</a:t>
            </a:r>
          </a:p>
          <a:p>
            <a:pPr marL="859815" lvl="2" indent="-257175"/>
            <a:r>
              <a:rPr lang="en-US" dirty="0">
                <a:latin typeface="Gotham Bold" pitchFamily="50" charset="0"/>
                <a:hlinkClick r:id="rId3"/>
              </a:rPr>
              <a:t>https://vimeo.com/136855573</a:t>
            </a:r>
            <a:br>
              <a:rPr lang="en-US" dirty="0">
                <a:latin typeface="Gotham Bold" pitchFamily="50" charset="0"/>
              </a:rPr>
            </a:br>
            <a:endParaRPr lang="en-US" dirty="0">
              <a:latin typeface="Gotham Bold" pitchFamily="50" charset="0"/>
            </a:endParaRPr>
          </a:p>
          <a:p>
            <a:pPr marL="558495" lvl="1" indent="-257175"/>
            <a:r>
              <a:rPr lang="en-US" sz="1800" dirty="0">
                <a:latin typeface="Gotham Bold" pitchFamily="50" charset="0"/>
                <a:hlinkClick r:id="rId4"/>
              </a:rPr>
              <a:t>Literature</a:t>
            </a:r>
            <a:br>
              <a:rPr lang="en-US" sz="1800" dirty="0">
                <a:latin typeface="Gotham Bold" pitchFamily="50" charset="0"/>
              </a:rPr>
            </a:br>
            <a:endParaRPr lang="en-US" sz="1800" dirty="0">
              <a:latin typeface="Gotham Bold" pitchFamily="50" charset="0"/>
            </a:endParaRPr>
          </a:p>
          <a:p>
            <a:pPr marL="558495" lvl="1" indent="-257175"/>
            <a:r>
              <a:rPr lang="en-US" sz="1800" dirty="0">
                <a:latin typeface="Gotham Bold" pitchFamily="50" charset="0"/>
              </a:rPr>
              <a:t>Spartan Regional Managers</a:t>
            </a:r>
            <a:br>
              <a:rPr lang="en-US" sz="1800" dirty="0">
                <a:latin typeface="Gotham Bold" pitchFamily="50" charset="0"/>
              </a:rPr>
            </a:br>
            <a:endParaRPr lang="en-US" sz="1800" dirty="0">
              <a:latin typeface="Gotham Bold" pitchFamily="50" charset="0"/>
            </a:endParaRPr>
          </a:p>
          <a:p>
            <a:pPr marL="558495" lvl="1" indent="-257175"/>
            <a:r>
              <a:rPr lang="en-US" sz="1800" dirty="0">
                <a:latin typeface="Gotham Bold" pitchFamily="50" charset="0"/>
              </a:rPr>
              <a:t>Online Presentations</a:t>
            </a:r>
            <a:br>
              <a:rPr lang="en-US" sz="1800" dirty="0"/>
            </a:br>
            <a:endParaRPr lang="en-US" dirty="0"/>
          </a:p>
          <a:p>
            <a:pPr marL="558495" lvl="1" indent="-257175"/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4551" r="4551"/>
          <a:stretch>
            <a:fillRect/>
          </a:stretch>
        </p:blipFill>
        <p:spPr>
          <a:xfrm>
            <a:off x="4782568" y="833574"/>
            <a:ext cx="3352800" cy="3688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1B7EC-0347-4620-BB07-646828F84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4159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What is CompuClean?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CompuClean is a complete cloud-based custodial data management solution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AF5EC2-7D30-4891-B487-8FA918F83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7" y="1424790"/>
            <a:ext cx="4041509" cy="3440375"/>
          </a:xfrm>
        </p:spPr>
        <p:txBody>
          <a:bodyPr>
            <a:normAutofit fontScale="47500" lnSpcReduction="20000"/>
          </a:bodyPr>
          <a:lstStyle/>
          <a:p>
            <a:pPr lvl="1">
              <a:lnSpc>
                <a:spcPct val="120000"/>
              </a:lnSpc>
            </a:pPr>
            <a:r>
              <a:rPr lang="en-US" sz="2400" dirty="0">
                <a:latin typeface="Gotham Bold" panose="02000803030000020004"/>
              </a:rPr>
              <a:t>CompuClean is owned, developed and supported by the Spartan Chemical Company Inc.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anose="02000803030000020004"/>
              </a:rPr>
              <a:t>Available exclusively to Spartan customers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anose="02000803030000020004"/>
              </a:rPr>
              <a:t>Supports English, Spanish and Portuguese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anose="02000803030000020004"/>
              </a:rPr>
              <a:t>CompuClean Features:</a:t>
            </a:r>
            <a:endParaRPr lang="en-US" sz="2000" dirty="0">
              <a:latin typeface="Gotham Bold" panose="02000803030000020004"/>
            </a:endParaRP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Gotham Bold" panose="02000803030000020004"/>
              </a:rPr>
              <a:t>Quality Assurance 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Gotham Bold" panose="02000803030000020004"/>
              </a:rPr>
              <a:t>Custom Workloading and Work Management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Gotham Bold" panose="02000803030000020004"/>
              </a:rPr>
              <a:t>Real Time Work Logging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Gotham Bold" panose="02000803030000020004"/>
              </a:rPr>
              <a:t>Inventory Management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Gotham Bold" panose="02000803030000020004"/>
              </a:rPr>
              <a:t>Capital Equipment Management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Gotham Bold" panose="02000803030000020004"/>
              </a:rPr>
              <a:t>Employee Training Tracking</a:t>
            </a:r>
            <a:br>
              <a:rPr lang="en-US" sz="2000" dirty="0">
                <a:latin typeface="Gotham Bold" panose="02000803030000020004"/>
              </a:rPr>
            </a:br>
            <a:endParaRPr lang="en-US" sz="2000" dirty="0">
              <a:latin typeface="Gotham Bold" panose="02000803030000020004"/>
            </a:endParaRP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anose="02000803030000020004"/>
              </a:rPr>
              <a:t>Mobile Apps available for Android® devices and iPad, iPhone and iPod touch </a:t>
            </a:r>
          </a:p>
          <a:p>
            <a:endParaRPr lang="en-US" dirty="0"/>
          </a:p>
        </p:txBody>
      </p:sp>
      <p:pic>
        <p:nvPicPr>
          <p:cNvPr id="6" name="Picture 5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728C3504-436D-4283-888F-22C876A4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74" y="1644763"/>
            <a:ext cx="4413897" cy="2384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270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4957EA-E4E4-4355-A59A-B6FBCDEBB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235487"/>
            <a:ext cx="4087812" cy="3356574"/>
          </a:xfrm>
        </p:spPr>
        <p:txBody>
          <a:bodyPr>
            <a:normAutofit fontScale="62500" lnSpcReduction="20000"/>
          </a:bodyPr>
          <a:lstStyle/>
          <a:p>
            <a:pPr marL="346075" indent="-290513"/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Complimentary upgrades as they are released</a:t>
            </a:r>
          </a:p>
          <a:p>
            <a:pPr marL="346075" indent="-290513"/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Access to Telephone Support including 1 on 1 online instruction</a:t>
            </a:r>
          </a:p>
          <a:p>
            <a:pPr marL="346075" indent="-290513"/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  <a:sym typeface="Arial" charset="0"/>
              </a:rPr>
              <a:t>Training and implementation assistance</a:t>
            </a:r>
          </a:p>
          <a:p>
            <a:pPr marL="346075" indent="-290513"/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</a:rPr>
              <a:t>Dedicated telephone support</a:t>
            </a:r>
          </a:p>
          <a:p>
            <a:pPr marL="346075" indent="-290513">
              <a:buFont typeface="Arial" panose="020B0604020202020204" pitchFamily="34" charset="0"/>
              <a:buChar char="•"/>
            </a:pPr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</a:rPr>
              <a:t>CompuClean Seminars</a:t>
            </a:r>
          </a:p>
          <a:p>
            <a:pPr marL="792521" lvl="3" indent="-290513"/>
            <a:r>
              <a:rPr lang="en-US" sz="2600" dirty="0">
                <a:latin typeface="Gotham Bold" pitchFamily="50" charset="0"/>
                <a:sym typeface="Arial Bold" charset="0"/>
              </a:rPr>
              <a:t>Pay travel and lodging costs only</a:t>
            </a:r>
          </a:p>
          <a:p>
            <a:pPr marL="346075" indent="-290513">
              <a:buFont typeface="Arial" panose="020B0604020202020204" pitchFamily="34" charset="0"/>
              <a:buChar char="•"/>
            </a:pPr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</a:rPr>
              <a:t>Personalized online training</a:t>
            </a:r>
          </a:p>
          <a:p>
            <a:pPr marL="346075" indent="-290513">
              <a:buFont typeface="Arial" panose="020B0604020202020204" pitchFamily="34" charset="0"/>
              <a:buChar char="•"/>
            </a:pPr>
            <a:r>
              <a:rPr lang="en-US" sz="2600" dirty="0">
                <a:latin typeface="Gotham Bold" pitchFamily="50" charset="0"/>
                <a:ea typeface="ヒラギノ角ゴ ProN W3" charset="0"/>
                <a:cs typeface="ヒラギノ角ゴ ProN W3" charset="0"/>
              </a:rPr>
              <a:t>Custom training and implementation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1C10DE-8294-4CBF-9931-B99D10A8B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638" y="361950"/>
            <a:ext cx="8296275" cy="603250"/>
          </a:xfrm>
        </p:spPr>
        <p:txBody>
          <a:bodyPr>
            <a:noAutofit/>
          </a:bodyPr>
          <a:lstStyle/>
          <a:p>
            <a:r>
              <a:rPr lang="en-US" sz="4400" cap="none" dirty="0">
                <a:solidFill>
                  <a:schemeClr val="tx2"/>
                </a:solidFill>
              </a:rPr>
              <a:t>TRAINING AND SUPPORT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D7FD30-3632-4B2B-BB41-9CE92531653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13" y="1626563"/>
            <a:ext cx="3289300" cy="2195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5095A-FA01-4CB9-B414-5021E11EB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018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1C10DE-8294-4CBF-9931-B99D10A8B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638" y="361950"/>
            <a:ext cx="8296275" cy="603250"/>
          </a:xfrm>
        </p:spPr>
        <p:txBody>
          <a:bodyPr>
            <a:normAutofit fontScale="92500"/>
          </a:bodyPr>
          <a:lstStyle/>
          <a:p>
            <a:r>
              <a:rPr lang="en-US" sz="3600" cap="none" dirty="0">
                <a:solidFill>
                  <a:schemeClr val="tx2"/>
                </a:solidFill>
              </a:rPr>
              <a:t>TO GET STARTED WITH COMPUCLEAN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E9703C5-B1CA-4A88-A8E0-1BDBAD3F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123382"/>
            <a:ext cx="7549310" cy="3554944"/>
          </a:xfrm>
        </p:spPr>
        <p:txBody>
          <a:bodyPr>
            <a:normAutofit fontScale="92500" lnSpcReduction="10000"/>
          </a:bodyPr>
          <a:lstStyle/>
          <a:p>
            <a:pPr algn="ctr"/>
            <a:br>
              <a:rPr lang="en-US" sz="2000" b="1" dirty="0">
                <a:latin typeface="Helvetica LT Std Cond Blk" panose="020B0806030502050204"/>
                <a:sym typeface="Arial Bold" charset="0"/>
              </a:rPr>
            </a:br>
            <a:r>
              <a:rPr lang="en-US" sz="2400" dirty="0">
                <a:latin typeface="Helvetica LT Std Cond Blk" panose="020B0806030502050204"/>
                <a:sym typeface="Arial Bold" charset="0"/>
              </a:rPr>
              <a:t>Contact your Spartan Regional Manager, email us or call the CompuClean Helpdesk.</a:t>
            </a:r>
          </a:p>
          <a:p>
            <a:pPr algn="ctr">
              <a:spcBef>
                <a:spcPct val="0"/>
              </a:spcBef>
              <a:buNone/>
            </a:pPr>
            <a:br>
              <a:rPr lang="en-US" sz="1800" dirty="0">
                <a:latin typeface="Helvetica LT Std Cond Blk" panose="020B0806030502050204"/>
                <a:hlinkClick r:id="rId2"/>
              </a:rPr>
            </a:br>
            <a:br>
              <a:rPr lang="en-US" sz="1800" dirty="0">
                <a:latin typeface="Helvetica LT Std Cond Blk" panose="020B0806030502050204"/>
                <a:hlinkClick r:id="rId2"/>
              </a:rPr>
            </a:br>
            <a:br>
              <a:rPr lang="en-US" sz="1800" dirty="0">
                <a:latin typeface="Helvetica LT Std Cond Blk" panose="020B0806030502050204"/>
                <a:hlinkClick r:id="rId2"/>
              </a:rPr>
            </a:br>
            <a:br>
              <a:rPr lang="en-US" sz="1800" dirty="0">
                <a:latin typeface="Helvetica LT Std Cond Blk" panose="020B0806030502050204"/>
                <a:hlinkClick r:id="rId2"/>
              </a:rPr>
            </a:br>
            <a:r>
              <a:rPr lang="en-US" sz="1800" dirty="0">
                <a:latin typeface="Helvetica LT Std Cond Blk" panose="020B0806030502050204"/>
                <a:hlinkClick r:id="rId2"/>
              </a:rPr>
              <a:t>Spartan Chemical Co., Inc.</a:t>
            </a:r>
            <a:br>
              <a:rPr lang="en-US" sz="1800" dirty="0">
                <a:latin typeface="Helvetica LT Std Cond Blk" panose="020B0806030502050204"/>
              </a:rPr>
            </a:br>
            <a:endParaRPr lang="en-US" sz="1800" dirty="0">
              <a:latin typeface="Helvetica LT Std Cond Blk" panose="020B0806030502050204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1800" dirty="0">
                <a:latin typeface="Helvetica LT Std Cond Blk" panose="020B0806030502050204"/>
              </a:rPr>
              <a:t>1110 Spartan Drive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1800" dirty="0">
                <a:latin typeface="Helvetica LT Std Cond Blk" panose="020B0806030502050204"/>
              </a:rPr>
              <a:t>Maumee, Oh 43537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1800" dirty="0">
                <a:latin typeface="Helvetica LT Std Cond Blk" panose="020B0806030502050204"/>
              </a:rPr>
              <a:t>Phone: (419) 897-5551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1800" dirty="0">
                <a:latin typeface="Helvetica LT Std Cond Blk" panose="020B0806030502050204"/>
              </a:rPr>
              <a:t>Fax</a:t>
            </a:r>
            <a:r>
              <a:rPr lang="en-US" sz="1800" dirty="0">
                <a:latin typeface="Helvetica LT Std Cond Blk" panose="020B0806030502050204"/>
                <a:sym typeface="Wingdings" pitchFamily="2" charset="2"/>
              </a:rPr>
              <a:t>: (419) 897-9862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1800" dirty="0">
                <a:latin typeface="Helvetica LT Std Cond Blk" panose="020B0806030502050204"/>
                <a:sym typeface="Wingdings" pitchFamily="2" charset="2"/>
              </a:rPr>
              <a:t>Toll Free: 1-800-537-8990</a:t>
            </a:r>
            <a:br>
              <a:rPr lang="en-US" sz="1800" dirty="0">
                <a:latin typeface="Helvetica LT Std Cond Blk" panose="020B0806030502050204"/>
                <a:sym typeface="Wingdings" pitchFamily="2" charset="2"/>
              </a:rPr>
            </a:br>
            <a:endParaRPr lang="en-US" sz="1800" dirty="0">
              <a:latin typeface="Helvetica LT Std Cond Blk" panose="020B0806030502050204"/>
              <a:sym typeface="Wingdings" pitchFamily="2" charset="2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1800" dirty="0">
                <a:latin typeface="Helvetica LT Std Cond Blk" panose="020B0806030502050204"/>
                <a:sym typeface="Wingdings" pitchFamily="2" charset="2"/>
                <a:hlinkClick r:id="rId3"/>
              </a:rPr>
              <a:t>compuclean@spartanchemical.com</a:t>
            </a:r>
            <a:endParaRPr lang="en-US" sz="1800" dirty="0">
              <a:latin typeface="Helvetica LT Std Cond Blk" panose="020B0806030502050204"/>
            </a:endParaRPr>
          </a:p>
          <a:p>
            <a:pPr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8C531-CBA8-455A-9AF4-2025A9402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54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33443-3758-4214-B74E-8187CEA530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843" y="362299"/>
            <a:ext cx="8295946" cy="6021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  <a:latin typeface="Helvetica LT Std Cond Blk" panose="020B0806030502050204"/>
              </a:rPr>
              <a:t>Cloud Benefits</a:t>
            </a:r>
          </a:p>
          <a:p>
            <a:endParaRPr lang="en-US" cap="none" dirty="0">
              <a:solidFill>
                <a:schemeClr val="tx2"/>
              </a:solidFill>
              <a:latin typeface="Helvetica LT Std Cond Blk" panose="020B0806030502050204"/>
            </a:endParaRP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1E7B9316-986A-4B49-9351-79E94375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829" y="1213120"/>
            <a:ext cx="3652365" cy="302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9FCAAC4-F8C1-4E02-BCCF-60F2A096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30" y="964463"/>
            <a:ext cx="4174131" cy="38733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200" dirty="0">
              <a:latin typeface="Helvetica LT Std Cond Blk" panose="020B080603050205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otham Bold" pitchFamily="50" charset="0"/>
              </a:rPr>
              <a:t>Hosted and managed by Spartan Chemical</a:t>
            </a:r>
          </a:p>
          <a:p>
            <a:pPr lvl="1"/>
            <a:endParaRPr lang="en-US" sz="1900" dirty="0">
              <a:latin typeface="Gotham Bold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otham Bold" pitchFamily="50" charset="0"/>
              </a:rPr>
              <a:t>Central location for storage and delivery of Compuclean data</a:t>
            </a:r>
            <a:br>
              <a:rPr lang="en-US" sz="1900" dirty="0">
                <a:latin typeface="Gotham Bold" pitchFamily="50" charset="0"/>
              </a:rPr>
            </a:br>
            <a:endParaRPr lang="en-US" sz="1900" dirty="0">
              <a:latin typeface="Gotham Bold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otham Bold" pitchFamily="50" charset="0"/>
              </a:rPr>
              <a:t>Secure, reliable and redundant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900" dirty="0">
              <a:latin typeface="Gotham Bold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otham Bold" pitchFamily="50" charset="0"/>
              </a:rPr>
              <a:t>Accessible anywhere on any browser enabled device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Bold" pitchFamily="50" charset="0"/>
              </a:rPr>
              <a:t>Desktop/Laptop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Bold" pitchFamily="50" charset="0"/>
              </a:rPr>
              <a:t>Smartphone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Bold" pitchFamily="50" charset="0"/>
              </a:rPr>
              <a:t>iPad/Tablet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F55B1-F4F4-4BCE-917D-7ADF2EE0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01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4957EA-E4E4-4355-A59A-B6FBCDEBB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037117"/>
            <a:ext cx="3854767" cy="355494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2200" u="sng" dirty="0">
                <a:latin typeface="Gotham Bold" pitchFamily="50" charset="0"/>
              </a:rPr>
              <a:t>Pricing </a:t>
            </a:r>
            <a:br>
              <a:rPr lang="en-US" sz="2200" u="sng" dirty="0">
                <a:latin typeface="Gotham Bold" pitchFamily="50" charset="0"/>
              </a:rPr>
            </a:br>
            <a:r>
              <a:rPr lang="en-US" sz="1800" dirty="0">
                <a:latin typeface="Gotham Bold" pitchFamily="50" charset="0"/>
              </a:rPr>
              <a:t>All inclusive pricing</a:t>
            </a:r>
          </a:p>
          <a:p>
            <a:pPr lvl="1"/>
            <a:r>
              <a:rPr lang="en-US" sz="1650" dirty="0">
                <a:latin typeface="Gotham Bold" pitchFamily="50" charset="0"/>
              </a:rPr>
              <a:t>$420 per year for 1-4 users</a:t>
            </a:r>
          </a:p>
          <a:p>
            <a:pPr lvl="1"/>
            <a:r>
              <a:rPr lang="en-US" sz="1650" dirty="0">
                <a:latin typeface="Gotham Bold" pitchFamily="50" charset="0"/>
              </a:rPr>
              <a:t>$600 per year for 5+ users</a:t>
            </a:r>
          </a:p>
          <a:p>
            <a:pPr marL="342891" lvl="1" indent="0">
              <a:buNone/>
            </a:pPr>
            <a:endParaRPr lang="en-US" sz="1650" dirty="0">
              <a:latin typeface="Gotham Bold" pitchFamily="50" charset="0"/>
            </a:endParaRPr>
          </a:p>
          <a:p>
            <a:r>
              <a:rPr lang="en-US" sz="1800" u="sng" dirty="0">
                <a:latin typeface="Gotham Bold" pitchFamily="50" charset="0"/>
              </a:rPr>
              <a:t>Additional Requirements</a:t>
            </a:r>
          </a:p>
          <a:p>
            <a:pPr marL="744660" lvl="1" indent="-342900"/>
            <a:r>
              <a:rPr lang="en-US" sz="1800" dirty="0">
                <a:latin typeface="Gotham Bold" pitchFamily="50" charset="0"/>
              </a:rPr>
              <a:t>Spartan purchases of $10,000 or more annually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1C10DE-8294-4CBF-9931-B99D10A8B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638" y="361950"/>
            <a:ext cx="8450262" cy="603250"/>
          </a:xfrm>
        </p:spPr>
        <p:txBody>
          <a:bodyPr>
            <a:noAutofit/>
          </a:bodyPr>
          <a:lstStyle/>
          <a:p>
            <a:r>
              <a:rPr lang="en-US" sz="4000" cap="none" dirty="0">
                <a:solidFill>
                  <a:schemeClr val="tx2"/>
                </a:solidFill>
              </a:rPr>
              <a:t>PRICING AND REQUIREMENTS</a:t>
            </a:r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9B23801B-5425-4BC1-B2A0-AFC7D100813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925" y="1293962"/>
            <a:ext cx="2716524" cy="277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17FE6-38EC-46A4-8BAB-E33FFACB6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65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5B90A9-3BA4-4B47-91DF-E6BB6F60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70" y="251346"/>
            <a:ext cx="8403370" cy="54780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COMPUCLEAN Target Markets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060363-AFCF-41F4-A79B-C4990CCE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C21C14-4A8D-4EEA-9696-09DBE603CAB0}"/>
              </a:ext>
            </a:extLst>
          </p:cNvPr>
          <p:cNvGrpSpPr/>
          <p:nvPr/>
        </p:nvGrpSpPr>
        <p:grpSpPr>
          <a:xfrm>
            <a:off x="600294" y="962826"/>
            <a:ext cx="7636286" cy="661341"/>
            <a:chOff x="1187450" y="1830388"/>
            <a:chExt cx="6699250" cy="948670"/>
          </a:xfrm>
        </p:grpSpPr>
        <p:sp>
          <p:nvSpPr>
            <p:cNvPr id="22" name="Freeform 381">
              <a:extLst>
                <a:ext uri="{FF2B5EF4-FFF2-40B4-BE49-F238E27FC236}">
                  <a16:creationId xmlns:a16="http://schemas.microsoft.com/office/drawing/2014/main" id="{8C905D9A-064A-49A6-A863-3322BAE5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1982788"/>
              <a:ext cx="5524500" cy="785812"/>
            </a:xfrm>
            <a:custGeom>
              <a:avLst/>
              <a:gdLst>
                <a:gd name="T0" fmla="*/ 5524500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524500 w 3480"/>
                <a:gd name="T7" fmla="*/ 0 h 495"/>
                <a:gd name="T8" fmla="*/ 5210175 w 3480"/>
                <a:gd name="T9" fmla="*/ 392113 h 495"/>
                <a:gd name="T10" fmla="*/ 5524500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480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480" y="0"/>
                  </a:lnTo>
                  <a:lnTo>
                    <a:pt x="3282" y="247"/>
                  </a:lnTo>
                  <a:lnTo>
                    <a:pt x="3480" y="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373">
              <a:extLst>
                <a:ext uri="{FF2B5EF4-FFF2-40B4-BE49-F238E27FC236}">
                  <a16:creationId xmlns:a16="http://schemas.microsoft.com/office/drawing/2014/main" id="{70CF1D20-D55C-4435-8C7E-FB6565DB1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5004" y="1940219"/>
              <a:ext cx="4176713" cy="83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chemeClr val="bg1"/>
                  </a:solidFill>
                </a:rPr>
                <a:t>EDUCATION</a:t>
              </a:r>
              <a:endParaRPr lang="et-EE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379">
              <a:extLst>
                <a:ext uri="{FF2B5EF4-FFF2-40B4-BE49-F238E27FC236}">
                  <a16:creationId xmlns:a16="http://schemas.microsoft.com/office/drawing/2014/main" id="{5D7B8F53-D467-42C3-915F-54F5C4F26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" y="1830388"/>
              <a:ext cx="868363" cy="871537"/>
            </a:xfrm>
            <a:custGeom>
              <a:avLst/>
              <a:gdLst>
                <a:gd name="T0" fmla="*/ 868363 w 471"/>
                <a:gd name="T1" fmla="*/ 871538 h 472"/>
                <a:gd name="T2" fmla="*/ 77434 w 471"/>
                <a:gd name="T3" fmla="*/ 871538 h 472"/>
                <a:gd name="T4" fmla="*/ 0 w 471"/>
                <a:gd name="T5" fmla="*/ 793986 h 472"/>
                <a:gd name="T6" fmla="*/ 0 w 471"/>
                <a:gd name="T7" fmla="*/ 77552 h 472"/>
                <a:gd name="T8" fmla="*/ 77434 w 471"/>
                <a:gd name="T9" fmla="*/ 0 h 472"/>
                <a:gd name="T10" fmla="*/ 868363 w 471"/>
                <a:gd name="T11" fmla="*/ 0 h 472"/>
                <a:gd name="T12" fmla="*/ 868363 w 471"/>
                <a:gd name="T13" fmla="*/ 871538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1" h="472">
                  <a:moveTo>
                    <a:pt x="471" y="472"/>
                  </a:moveTo>
                  <a:cubicBezTo>
                    <a:pt x="42" y="472"/>
                    <a:pt x="42" y="472"/>
                    <a:pt x="42" y="472"/>
                  </a:cubicBezTo>
                  <a:cubicBezTo>
                    <a:pt x="19" y="472"/>
                    <a:pt x="0" y="453"/>
                    <a:pt x="0" y="43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471" y="0"/>
                    <a:pt x="471" y="0"/>
                    <a:pt x="471" y="0"/>
                  </a:cubicBezTo>
                  <a:lnTo>
                    <a:pt x="471" y="4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380">
              <a:extLst>
                <a:ext uri="{FF2B5EF4-FFF2-40B4-BE49-F238E27FC236}">
                  <a16:creationId xmlns:a16="http://schemas.microsoft.com/office/drawing/2014/main" id="{9804F5DA-30F7-45C0-BCA9-ADCD9944B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363" y="1893888"/>
              <a:ext cx="744537" cy="744537"/>
            </a:xfrm>
            <a:custGeom>
              <a:avLst/>
              <a:gdLst>
                <a:gd name="T0" fmla="*/ 744538 w 403"/>
                <a:gd name="T1" fmla="*/ 667136 h 404"/>
                <a:gd name="T2" fmla="*/ 666943 w 403"/>
                <a:gd name="T3" fmla="*/ 744538 h 404"/>
                <a:gd name="T4" fmla="*/ 77595 w 403"/>
                <a:gd name="T5" fmla="*/ 744538 h 404"/>
                <a:gd name="T6" fmla="*/ 0 w 403"/>
                <a:gd name="T7" fmla="*/ 667136 h 404"/>
                <a:gd name="T8" fmla="*/ 0 w 403"/>
                <a:gd name="T9" fmla="*/ 79245 h 404"/>
                <a:gd name="T10" fmla="*/ 77595 w 403"/>
                <a:gd name="T11" fmla="*/ 0 h 404"/>
                <a:gd name="T12" fmla="*/ 666943 w 403"/>
                <a:gd name="T13" fmla="*/ 0 h 404"/>
                <a:gd name="T14" fmla="*/ 744538 w 403"/>
                <a:gd name="T15" fmla="*/ 79245 h 404"/>
                <a:gd name="T16" fmla="*/ 744538 w 403"/>
                <a:gd name="T17" fmla="*/ 667136 h 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3" h="404">
                  <a:moveTo>
                    <a:pt x="403" y="362"/>
                  </a:moveTo>
                  <a:cubicBezTo>
                    <a:pt x="403" y="385"/>
                    <a:pt x="385" y="404"/>
                    <a:pt x="361" y="404"/>
                  </a:cubicBezTo>
                  <a:cubicBezTo>
                    <a:pt x="42" y="404"/>
                    <a:pt x="42" y="404"/>
                    <a:pt x="42" y="404"/>
                  </a:cubicBezTo>
                  <a:cubicBezTo>
                    <a:pt x="19" y="404"/>
                    <a:pt x="0" y="385"/>
                    <a:pt x="0" y="36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85" y="0"/>
                    <a:pt x="403" y="19"/>
                    <a:pt x="403" y="43"/>
                  </a:cubicBezTo>
                  <a:lnTo>
                    <a:pt x="403" y="3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391">
              <a:extLst>
                <a:ext uri="{FF2B5EF4-FFF2-40B4-BE49-F238E27FC236}">
                  <a16:creationId xmlns:a16="http://schemas.microsoft.com/office/drawing/2014/main" id="{D82E4128-FAF9-44D6-AFC6-CAD12A777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1833563"/>
              <a:ext cx="306387" cy="935037"/>
            </a:xfrm>
            <a:custGeom>
              <a:avLst/>
              <a:gdLst>
                <a:gd name="T0" fmla="*/ 306388 w 166"/>
                <a:gd name="T1" fmla="*/ 935038 h 508"/>
                <a:gd name="T2" fmla="*/ 0 w 166"/>
                <a:gd name="T3" fmla="*/ 866935 h 508"/>
                <a:gd name="T4" fmla="*/ 0 w 166"/>
                <a:gd name="T5" fmla="*/ 0 h 508"/>
                <a:gd name="T6" fmla="*/ 306388 w 166"/>
                <a:gd name="T7" fmla="*/ 149091 h 508"/>
                <a:gd name="T8" fmla="*/ 306388 w 166"/>
                <a:gd name="T9" fmla="*/ 935038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508">
                  <a:moveTo>
                    <a:pt x="166" y="508"/>
                  </a:moveTo>
                  <a:cubicBezTo>
                    <a:pt x="111" y="496"/>
                    <a:pt x="56" y="483"/>
                    <a:pt x="0" y="471"/>
                  </a:cubicBezTo>
                  <a:cubicBezTo>
                    <a:pt x="0" y="314"/>
                    <a:pt x="0" y="157"/>
                    <a:pt x="0" y="0"/>
                  </a:cubicBezTo>
                  <a:cubicBezTo>
                    <a:pt x="56" y="27"/>
                    <a:pt x="111" y="54"/>
                    <a:pt x="166" y="81"/>
                  </a:cubicBezTo>
                  <a:cubicBezTo>
                    <a:pt x="166" y="223"/>
                    <a:pt x="166" y="366"/>
                    <a:pt x="166" y="50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1" name="Graphic 100" descr="Pencil">
            <a:extLst>
              <a:ext uri="{FF2B5EF4-FFF2-40B4-BE49-F238E27FC236}">
                <a16:creationId xmlns:a16="http://schemas.microsoft.com/office/drawing/2014/main" id="{490AAC93-1B86-4440-9A64-20A55FC55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871" y="1023966"/>
            <a:ext cx="533982" cy="533982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B1206A1-B443-4CF9-A422-303ED1E349F3}"/>
              </a:ext>
            </a:extLst>
          </p:cNvPr>
          <p:cNvGrpSpPr/>
          <p:nvPr/>
        </p:nvGrpSpPr>
        <p:grpSpPr>
          <a:xfrm>
            <a:off x="600294" y="1811429"/>
            <a:ext cx="7636286" cy="661341"/>
            <a:chOff x="1187450" y="1830388"/>
            <a:chExt cx="6699250" cy="948670"/>
          </a:xfrm>
        </p:grpSpPr>
        <p:sp>
          <p:nvSpPr>
            <p:cNvPr id="103" name="Freeform 381">
              <a:extLst>
                <a:ext uri="{FF2B5EF4-FFF2-40B4-BE49-F238E27FC236}">
                  <a16:creationId xmlns:a16="http://schemas.microsoft.com/office/drawing/2014/main" id="{925610EF-C8EC-47DB-A8A2-8FA18DBC0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1982788"/>
              <a:ext cx="5524500" cy="785812"/>
            </a:xfrm>
            <a:custGeom>
              <a:avLst/>
              <a:gdLst>
                <a:gd name="T0" fmla="*/ 5524500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524500 w 3480"/>
                <a:gd name="T7" fmla="*/ 0 h 495"/>
                <a:gd name="T8" fmla="*/ 5210175 w 3480"/>
                <a:gd name="T9" fmla="*/ 392113 h 495"/>
                <a:gd name="T10" fmla="*/ 5524500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480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480" y="0"/>
                  </a:lnTo>
                  <a:lnTo>
                    <a:pt x="3282" y="247"/>
                  </a:lnTo>
                  <a:lnTo>
                    <a:pt x="3480" y="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TextBox 373">
              <a:extLst>
                <a:ext uri="{FF2B5EF4-FFF2-40B4-BE49-F238E27FC236}">
                  <a16:creationId xmlns:a16="http://schemas.microsoft.com/office/drawing/2014/main" id="{FE8BB791-2AC7-4698-A63A-6187EB1C9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5004" y="1940219"/>
              <a:ext cx="4176713" cy="83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chemeClr val="bg1"/>
                  </a:solidFill>
                </a:rPr>
                <a:t>HEALTHCARE</a:t>
              </a:r>
              <a:endParaRPr lang="et-EE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Freeform 379">
              <a:extLst>
                <a:ext uri="{FF2B5EF4-FFF2-40B4-BE49-F238E27FC236}">
                  <a16:creationId xmlns:a16="http://schemas.microsoft.com/office/drawing/2014/main" id="{04BA09EA-3BFD-4162-A43E-B9ECF0431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" y="1830388"/>
              <a:ext cx="868363" cy="871537"/>
            </a:xfrm>
            <a:custGeom>
              <a:avLst/>
              <a:gdLst>
                <a:gd name="T0" fmla="*/ 868363 w 471"/>
                <a:gd name="T1" fmla="*/ 871538 h 472"/>
                <a:gd name="T2" fmla="*/ 77434 w 471"/>
                <a:gd name="T3" fmla="*/ 871538 h 472"/>
                <a:gd name="T4" fmla="*/ 0 w 471"/>
                <a:gd name="T5" fmla="*/ 793986 h 472"/>
                <a:gd name="T6" fmla="*/ 0 w 471"/>
                <a:gd name="T7" fmla="*/ 77552 h 472"/>
                <a:gd name="T8" fmla="*/ 77434 w 471"/>
                <a:gd name="T9" fmla="*/ 0 h 472"/>
                <a:gd name="T10" fmla="*/ 868363 w 471"/>
                <a:gd name="T11" fmla="*/ 0 h 472"/>
                <a:gd name="T12" fmla="*/ 868363 w 471"/>
                <a:gd name="T13" fmla="*/ 871538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1" h="472">
                  <a:moveTo>
                    <a:pt x="471" y="472"/>
                  </a:moveTo>
                  <a:cubicBezTo>
                    <a:pt x="42" y="472"/>
                    <a:pt x="42" y="472"/>
                    <a:pt x="42" y="472"/>
                  </a:cubicBezTo>
                  <a:cubicBezTo>
                    <a:pt x="19" y="472"/>
                    <a:pt x="0" y="453"/>
                    <a:pt x="0" y="43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471" y="0"/>
                    <a:pt x="471" y="0"/>
                    <a:pt x="471" y="0"/>
                  </a:cubicBezTo>
                  <a:lnTo>
                    <a:pt x="471" y="4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380">
              <a:extLst>
                <a:ext uri="{FF2B5EF4-FFF2-40B4-BE49-F238E27FC236}">
                  <a16:creationId xmlns:a16="http://schemas.microsoft.com/office/drawing/2014/main" id="{B3156949-DF00-408C-AF61-81C87EB6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363" y="1893888"/>
              <a:ext cx="744537" cy="744537"/>
            </a:xfrm>
            <a:custGeom>
              <a:avLst/>
              <a:gdLst>
                <a:gd name="T0" fmla="*/ 744538 w 403"/>
                <a:gd name="T1" fmla="*/ 667136 h 404"/>
                <a:gd name="T2" fmla="*/ 666943 w 403"/>
                <a:gd name="T3" fmla="*/ 744538 h 404"/>
                <a:gd name="T4" fmla="*/ 77595 w 403"/>
                <a:gd name="T5" fmla="*/ 744538 h 404"/>
                <a:gd name="T6" fmla="*/ 0 w 403"/>
                <a:gd name="T7" fmla="*/ 667136 h 404"/>
                <a:gd name="T8" fmla="*/ 0 w 403"/>
                <a:gd name="T9" fmla="*/ 79245 h 404"/>
                <a:gd name="T10" fmla="*/ 77595 w 403"/>
                <a:gd name="T11" fmla="*/ 0 h 404"/>
                <a:gd name="T12" fmla="*/ 666943 w 403"/>
                <a:gd name="T13" fmla="*/ 0 h 404"/>
                <a:gd name="T14" fmla="*/ 744538 w 403"/>
                <a:gd name="T15" fmla="*/ 79245 h 404"/>
                <a:gd name="T16" fmla="*/ 744538 w 403"/>
                <a:gd name="T17" fmla="*/ 667136 h 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3" h="404">
                  <a:moveTo>
                    <a:pt x="403" y="362"/>
                  </a:moveTo>
                  <a:cubicBezTo>
                    <a:pt x="403" y="385"/>
                    <a:pt x="385" y="404"/>
                    <a:pt x="361" y="404"/>
                  </a:cubicBezTo>
                  <a:cubicBezTo>
                    <a:pt x="42" y="404"/>
                    <a:pt x="42" y="404"/>
                    <a:pt x="42" y="404"/>
                  </a:cubicBezTo>
                  <a:cubicBezTo>
                    <a:pt x="19" y="404"/>
                    <a:pt x="0" y="385"/>
                    <a:pt x="0" y="36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85" y="0"/>
                    <a:pt x="403" y="19"/>
                    <a:pt x="403" y="43"/>
                  </a:cubicBezTo>
                  <a:lnTo>
                    <a:pt x="403" y="3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391">
              <a:extLst>
                <a:ext uri="{FF2B5EF4-FFF2-40B4-BE49-F238E27FC236}">
                  <a16:creationId xmlns:a16="http://schemas.microsoft.com/office/drawing/2014/main" id="{7EA59840-2794-43F3-A074-DEACF2CD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1833563"/>
              <a:ext cx="306387" cy="935037"/>
            </a:xfrm>
            <a:custGeom>
              <a:avLst/>
              <a:gdLst>
                <a:gd name="T0" fmla="*/ 306388 w 166"/>
                <a:gd name="T1" fmla="*/ 935038 h 508"/>
                <a:gd name="T2" fmla="*/ 0 w 166"/>
                <a:gd name="T3" fmla="*/ 866935 h 508"/>
                <a:gd name="T4" fmla="*/ 0 w 166"/>
                <a:gd name="T5" fmla="*/ 0 h 508"/>
                <a:gd name="T6" fmla="*/ 306388 w 166"/>
                <a:gd name="T7" fmla="*/ 149091 h 508"/>
                <a:gd name="T8" fmla="*/ 306388 w 166"/>
                <a:gd name="T9" fmla="*/ 935038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508">
                  <a:moveTo>
                    <a:pt x="166" y="508"/>
                  </a:moveTo>
                  <a:cubicBezTo>
                    <a:pt x="111" y="496"/>
                    <a:pt x="56" y="483"/>
                    <a:pt x="0" y="471"/>
                  </a:cubicBezTo>
                  <a:cubicBezTo>
                    <a:pt x="0" y="314"/>
                    <a:pt x="0" y="157"/>
                    <a:pt x="0" y="0"/>
                  </a:cubicBezTo>
                  <a:cubicBezTo>
                    <a:pt x="56" y="27"/>
                    <a:pt x="111" y="54"/>
                    <a:pt x="166" y="81"/>
                  </a:cubicBezTo>
                  <a:cubicBezTo>
                    <a:pt x="166" y="223"/>
                    <a:pt x="166" y="366"/>
                    <a:pt x="166" y="50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9" name="Graphic 108" descr="Medical">
            <a:extLst>
              <a:ext uri="{FF2B5EF4-FFF2-40B4-BE49-F238E27FC236}">
                <a16:creationId xmlns:a16="http://schemas.microsoft.com/office/drawing/2014/main" id="{162663B1-0EEB-462D-BA0C-2FF685FF7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087" y="1804989"/>
            <a:ext cx="614010" cy="614010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CBF3E76-B7A3-4C12-AA75-E5527076922B}"/>
              </a:ext>
            </a:extLst>
          </p:cNvPr>
          <p:cNvGrpSpPr/>
          <p:nvPr/>
        </p:nvGrpSpPr>
        <p:grpSpPr>
          <a:xfrm>
            <a:off x="603670" y="2668836"/>
            <a:ext cx="7636286" cy="654050"/>
            <a:chOff x="1187450" y="1830388"/>
            <a:chExt cx="6699250" cy="938212"/>
          </a:xfrm>
        </p:grpSpPr>
        <p:sp>
          <p:nvSpPr>
            <p:cNvPr id="111" name="Freeform 381">
              <a:extLst>
                <a:ext uri="{FF2B5EF4-FFF2-40B4-BE49-F238E27FC236}">
                  <a16:creationId xmlns:a16="http://schemas.microsoft.com/office/drawing/2014/main" id="{48D01198-B451-4264-B21B-22BB54D65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1982788"/>
              <a:ext cx="5524500" cy="785812"/>
            </a:xfrm>
            <a:custGeom>
              <a:avLst/>
              <a:gdLst>
                <a:gd name="T0" fmla="*/ 5524500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524500 w 3480"/>
                <a:gd name="T7" fmla="*/ 0 h 495"/>
                <a:gd name="T8" fmla="*/ 5210175 w 3480"/>
                <a:gd name="T9" fmla="*/ 392113 h 495"/>
                <a:gd name="T10" fmla="*/ 5524500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480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480" y="0"/>
                  </a:lnTo>
                  <a:lnTo>
                    <a:pt x="3282" y="247"/>
                  </a:lnTo>
                  <a:lnTo>
                    <a:pt x="3480" y="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379">
              <a:extLst>
                <a:ext uri="{FF2B5EF4-FFF2-40B4-BE49-F238E27FC236}">
                  <a16:creationId xmlns:a16="http://schemas.microsoft.com/office/drawing/2014/main" id="{49E88161-46AD-4791-9D25-F17CDE087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" y="1830388"/>
              <a:ext cx="868363" cy="871537"/>
            </a:xfrm>
            <a:custGeom>
              <a:avLst/>
              <a:gdLst>
                <a:gd name="T0" fmla="*/ 868363 w 471"/>
                <a:gd name="T1" fmla="*/ 871538 h 472"/>
                <a:gd name="T2" fmla="*/ 77434 w 471"/>
                <a:gd name="T3" fmla="*/ 871538 h 472"/>
                <a:gd name="T4" fmla="*/ 0 w 471"/>
                <a:gd name="T5" fmla="*/ 793986 h 472"/>
                <a:gd name="T6" fmla="*/ 0 w 471"/>
                <a:gd name="T7" fmla="*/ 77552 h 472"/>
                <a:gd name="T8" fmla="*/ 77434 w 471"/>
                <a:gd name="T9" fmla="*/ 0 h 472"/>
                <a:gd name="T10" fmla="*/ 868363 w 471"/>
                <a:gd name="T11" fmla="*/ 0 h 472"/>
                <a:gd name="T12" fmla="*/ 868363 w 471"/>
                <a:gd name="T13" fmla="*/ 871538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1" h="472">
                  <a:moveTo>
                    <a:pt x="471" y="472"/>
                  </a:moveTo>
                  <a:cubicBezTo>
                    <a:pt x="42" y="472"/>
                    <a:pt x="42" y="472"/>
                    <a:pt x="42" y="472"/>
                  </a:cubicBezTo>
                  <a:cubicBezTo>
                    <a:pt x="19" y="472"/>
                    <a:pt x="0" y="453"/>
                    <a:pt x="0" y="43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471" y="0"/>
                    <a:pt x="471" y="0"/>
                    <a:pt x="471" y="0"/>
                  </a:cubicBezTo>
                  <a:lnTo>
                    <a:pt x="471" y="4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380">
              <a:extLst>
                <a:ext uri="{FF2B5EF4-FFF2-40B4-BE49-F238E27FC236}">
                  <a16:creationId xmlns:a16="http://schemas.microsoft.com/office/drawing/2014/main" id="{56FC4CBC-39CD-4DBB-8731-757896FCC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363" y="1893888"/>
              <a:ext cx="744537" cy="744537"/>
            </a:xfrm>
            <a:custGeom>
              <a:avLst/>
              <a:gdLst>
                <a:gd name="T0" fmla="*/ 744538 w 403"/>
                <a:gd name="T1" fmla="*/ 667136 h 404"/>
                <a:gd name="T2" fmla="*/ 666943 w 403"/>
                <a:gd name="T3" fmla="*/ 744538 h 404"/>
                <a:gd name="T4" fmla="*/ 77595 w 403"/>
                <a:gd name="T5" fmla="*/ 744538 h 404"/>
                <a:gd name="T6" fmla="*/ 0 w 403"/>
                <a:gd name="T7" fmla="*/ 667136 h 404"/>
                <a:gd name="T8" fmla="*/ 0 w 403"/>
                <a:gd name="T9" fmla="*/ 79245 h 404"/>
                <a:gd name="T10" fmla="*/ 77595 w 403"/>
                <a:gd name="T11" fmla="*/ 0 h 404"/>
                <a:gd name="T12" fmla="*/ 666943 w 403"/>
                <a:gd name="T13" fmla="*/ 0 h 404"/>
                <a:gd name="T14" fmla="*/ 744538 w 403"/>
                <a:gd name="T15" fmla="*/ 79245 h 404"/>
                <a:gd name="T16" fmla="*/ 744538 w 403"/>
                <a:gd name="T17" fmla="*/ 667136 h 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3" h="404">
                  <a:moveTo>
                    <a:pt x="403" y="362"/>
                  </a:moveTo>
                  <a:cubicBezTo>
                    <a:pt x="403" y="385"/>
                    <a:pt x="385" y="404"/>
                    <a:pt x="361" y="404"/>
                  </a:cubicBezTo>
                  <a:cubicBezTo>
                    <a:pt x="42" y="404"/>
                    <a:pt x="42" y="404"/>
                    <a:pt x="42" y="404"/>
                  </a:cubicBezTo>
                  <a:cubicBezTo>
                    <a:pt x="19" y="404"/>
                    <a:pt x="0" y="385"/>
                    <a:pt x="0" y="36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85" y="0"/>
                    <a:pt x="403" y="19"/>
                    <a:pt x="403" y="43"/>
                  </a:cubicBezTo>
                  <a:lnTo>
                    <a:pt x="403" y="3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391">
              <a:extLst>
                <a:ext uri="{FF2B5EF4-FFF2-40B4-BE49-F238E27FC236}">
                  <a16:creationId xmlns:a16="http://schemas.microsoft.com/office/drawing/2014/main" id="{04559505-7241-47BC-9441-7D8F110D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1833563"/>
              <a:ext cx="306387" cy="935037"/>
            </a:xfrm>
            <a:custGeom>
              <a:avLst/>
              <a:gdLst>
                <a:gd name="T0" fmla="*/ 306388 w 166"/>
                <a:gd name="T1" fmla="*/ 935038 h 508"/>
                <a:gd name="T2" fmla="*/ 0 w 166"/>
                <a:gd name="T3" fmla="*/ 866935 h 508"/>
                <a:gd name="T4" fmla="*/ 0 w 166"/>
                <a:gd name="T5" fmla="*/ 0 h 508"/>
                <a:gd name="T6" fmla="*/ 306388 w 166"/>
                <a:gd name="T7" fmla="*/ 149091 h 508"/>
                <a:gd name="T8" fmla="*/ 306388 w 166"/>
                <a:gd name="T9" fmla="*/ 935038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508">
                  <a:moveTo>
                    <a:pt x="166" y="508"/>
                  </a:moveTo>
                  <a:cubicBezTo>
                    <a:pt x="111" y="496"/>
                    <a:pt x="56" y="483"/>
                    <a:pt x="0" y="471"/>
                  </a:cubicBezTo>
                  <a:cubicBezTo>
                    <a:pt x="0" y="314"/>
                    <a:pt x="0" y="157"/>
                    <a:pt x="0" y="0"/>
                  </a:cubicBezTo>
                  <a:cubicBezTo>
                    <a:pt x="56" y="27"/>
                    <a:pt x="111" y="54"/>
                    <a:pt x="166" y="81"/>
                  </a:cubicBezTo>
                  <a:cubicBezTo>
                    <a:pt x="166" y="223"/>
                    <a:pt x="166" y="366"/>
                    <a:pt x="166" y="50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7" name="Graphic 116" descr="City">
            <a:extLst>
              <a:ext uri="{FF2B5EF4-FFF2-40B4-BE49-F238E27FC236}">
                <a16:creationId xmlns:a16="http://schemas.microsoft.com/office/drawing/2014/main" id="{3AD64F59-0A86-4CD4-A751-146EBAFAA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000" y="2736326"/>
            <a:ext cx="556180" cy="556180"/>
          </a:xfrm>
          <a:prstGeom prst="rect">
            <a:avLst/>
          </a:prstGeom>
        </p:spPr>
      </p:pic>
      <p:sp>
        <p:nvSpPr>
          <p:cNvPr id="118" name="TextBox 373">
            <a:extLst>
              <a:ext uri="{FF2B5EF4-FFF2-40B4-BE49-F238E27FC236}">
                <a16:creationId xmlns:a16="http://schemas.microsoft.com/office/drawing/2014/main" id="{E50BCF5B-128B-42FC-9991-5C97025F6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372" y="2798389"/>
            <a:ext cx="3493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BSC</a:t>
            </a:r>
            <a:endParaRPr lang="et-EE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528B8C9-17CC-4B14-96C2-1D92121E7AFD}"/>
              </a:ext>
            </a:extLst>
          </p:cNvPr>
          <p:cNvGrpSpPr/>
          <p:nvPr/>
        </p:nvGrpSpPr>
        <p:grpSpPr>
          <a:xfrm>
            <a:off x="603670" y="3499843"/>
            <a:ext cx="7632909" cy="661341"/>
            <a:chOff x="1187450" y="1830388"/>
            <a:chExt cx="6699250" cy="948670"/>
          </a:xfrm>
        </p:grpSpPr>
        <p:sp>
          <p:nvSpPr>
            <p:cNvPr id="120" name="Freeform 381">
              <a:extLst>
                <a:ext uri="{FF2B5EF4-FFF2-40B4-BE49-F238E27FC236}">
                  <a16:creationId xmlns:a16="http://schemas.microsoft.com/office/drawing/2014/main" id="{175BD0AB-0506-4BC3-AFE0-5B6A9336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1982788"/>
              <a:ext cx="5524500" cy="785812"/>
            </a:xfrm>
            <a:custGeom>
              <a:avLst/>
              <a:gdLst>
                <a:gd name="T0" fmla="*/ 5524500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524500 w 3480"/>
                <a:gd name="T7" fmla="*/ 0 h 495"/>
                <a:gd name="T8" fmla="*/ 5210175 w 3480"/>
                <a:gd name="T9" fmla="*/ 392113 h 495"/>
                <a:gd name="T10" fmla="*/ 5524500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480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480" y="0"/>
                  </a:lnTo>
                  <a:lnTo>
                    <a:pt x="3282" y="247"/>
                  </a:lnTo>
                  <a:lnTo>
                    <a:pt x="3480" y="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TextBox 373">
              <a:extLst>
                <a:ext uri="{FF2B5EF4-FFF2-40B4-BE49-F238E27FC236}">
                  <a16:creationId xmlns:a16="http://schemas.microsoft.com/office/drawing/2014/main" id="{6EE98763-EA04-4068-9AF8-2D1AF1A7F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5004" y="1940219"/>
              <a:ext cx="4176713" cy="83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chemeClr val="bg1"/>
                  </a:solidFill>
                </a:rPr>
                <a:t>FOOD PROCESSING</a:t>
              </a:r>
              <a:endParaRPr lang="et-EE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22" name="Freeform 379">
              <a:extLst>
                <a:ext uri="{FF2B5EF4-FFF2-40B4-BE49-F238E27FC236}">
                  <a16:creationId xmlns:a16="http://schemas.microsoft.com/office/drawing/2014/main" id="{1DFE9817-4AB5-439F-A9EA-6DAB5D469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" y="1830388"/>
              <a:ext cx="868363" cy="871537"/>
            </a:xfrm>
            <a:custGeom>
              <a:avLst/>
              <a:gdLst>
                <a:gd name="T0" fmla="*/ 868363 w 471"/>
                <a:gd name="T1" fmla="*/ 871538 h 472"/>
                <a:gd name="T2" fmla="*/ 77434 w 471"/>
                <a:gd name="T3" fmla="*/ 871538 h 472"/>
                <a:gd name="T4" fmla="*/ 0 w 471"/>
                <a:gd name="T5" fmla="*/ 793986 h 472"/>
                <a:gd name="T6" fmla="*/ 0 w 471"/>
                <a:gd name="T7" fmla="*/ 77552 h 472"/>
                <a:gd name="T8" fmla="*/ 77434 w 471"/>
                <a:gd name="T9" fmla="*/ 0 h 472"/>
                <a:gd name="T10" fmla="*/ 868363 w 471"/>
                <a:gd name="T11" fmla="*/ 0 h 472"/>
                <a:gd name="T12" fmla="*/ 868363 w 471"/>
                <a:gd name="T13" fmla="*/ 871538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1" h="472">
                  <a:moveTo>
                    <a:pt x="471" y="472"/>
                  </a:moveTo>
                  <a:cubicBezTo>
                    <a:pt x="42" y="472"/>
                    <a:pt x="42" y="472"/>
                    <a:pt x="42" y="472"/>
                  </a:cubicBezTo>
                  <a:cubicBezTo>
                    <a:pt x="19" y="472"/>
                    <a:pt x="0" y="453"/>
                    <a:pt x="0" y="43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471" y="0"/>
                    <a:pt x="471" y="0"/>
                    <a:pt x="471" y="0"/>
                  </a:cubicBezTo>
                  <a:lnTo>
                    <a:pt x="471" y="4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380">
              <a:extLst>
                <a:ext uri="{FF2B5EF4-FFF2-40B4-BE49-F238E27FC236}">
                  <a16:creationId xmlns:a16="http://schemas.microsoft.com/office/drawing/2014/main" id="{5AE2104A-122D-465B-8A5A-677A02F81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363" y="1893888"/>
              <a:ext cx="744537" cy="744537"/>
            </a:xfrm>
            <a:custGeom>
              <a:avLst/>
              <a:gdLst>
                <a:gd name="T0" fmla="*/ 744538 w 403"/>
                <a:gd name="T1" fmla="*/ 667136 h 404"/>
                <a:gd name="T2" fmla="*/ 666943 w 403"/>
                <a:gd name="T3" fmla="*/ 744538 h 404"/>
                <a:gd name="T4" fmla="*/ 77595 w 403"/>
                <a:gd name="T5" fmla="*/ 744538 h 404"/>
                <a:gd name="T6" fmla="*/ 0 w 403"/>
                <a:gd name="T7" fmla="*/ 667136 h 404"/>
                <a:gd name="T8" fmla="*/ 0 w 403"/>
                <a:gd name="T9" fmla="*/ 79245 h 404"/>
                <a:gd name="T10" fmla="*/ 77595 w 403"/>
                <a:gd name="T11" fmla="*/ 0 h 404"/>
                <a:gd name="T12" fmla="*/ 666943 w 403"/>
                <a:gd name="T13" fmla="*/ 0 h 404"/>
                <a:gd name="T14" fmla="*/ 744538 w 403"/>
                <a:gd name="T15" fmla="*/ 79245 h 404"/>
                <a:gd name="T16" fmla="*/ 744538 w 403"/>
                <a:gd name="T17" fmla="*/ 667136 h 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3" h="404">
                  <a:moveTo>
                    <a:pt x="403" y="362"/>
                  </a:moveTo>
                  <a:cubicBezTo>
                    <a:pt x="403" y="385"/>
                    <a:pt x="385" y="404"/>
                    <a:pt x="361" y="404"/>
                  </a:cubicBezTo>
                  <a:cubicBezTo>
                    <a:pt x="42" y="404"/>
                    <a:pt x="42" y="404"/>
                    <a:pt x="42" y="404"/>
                  </a:cubicBezTo>
                  <a:cubicBezTo>
                    <a:pt x="19" y="404"/>
                    <a:pt x="0" y="385"/>
                    <a:pt x="0" y="36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85" y="0"/>
                    <a:pt x="403" y="19"/>
                    <a:pt x="403" y="43"/>
                  </a:cubicBezTo>
                  <a:lnTo>
                    <a:pt x="403" y="3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391">
              <a:extLst>
                <a:ext uri="{FF2B5EF4-FFF2-40B4-BE49-F238E27FC236}">
                  <a16:creationId xmlns:a16="http://schemas.microsoft.com/office/drawing/2014/main" id="{55E53DCC-6A94-42F2-921C-75182951A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1833563"/>
              <a:ext cx="306387" cy="935037"/>
            </a:xfrm>
            <a:custGeom>
              <a:avLst/>
              <a:gdLst>
                <a:gd name="T0" fmla="*/ 306388 w 166"/>
                <a:gd name="T1" fmla="*/ 935038 h 508"/>
                <a:gd name="T2" fmla="*/ 0 w 166"/>
                <a:gd name="T3" fmla="*/ 866935 h 508"/>
                <a:gd name="T4" fmla="*/ 0 w 166"/>
                <a:gd name="T5" fmla="*/ 0 h 508"/>
                <a:gd name="T6" fmla="*/ 306388 w 166"/>
                <a:gd name="T7" fmla="*/ 149091 h 508"/>
                <a:gd name="T8" fmla="*/ 306388 w 166"/>
                <a:gd name="T9" fmla="*/ 935038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508">
                  <a:moveTo>
                    <a:pt x="166" y="508"/>
                  </a:moveTo>
                  <a:cubicBezTo>
                    <a:pt x="111" y="496"/>
                    <a:pt x="56" y="483"/>
                    <a:pt x="0" y="471"/>
                  </a:cubicBezTo>
                  <a:cubicBezTo>
                    <a:pt x="0" y="314"/>
                    <a:pt x="0" y="157"/>
                    <a:pt x="0" y="0"/>
                  </a:cubicBezTo>
                  <a:cubicBezTo>
                    <a:pt x="56" y="27"/>
                    <a:pt x="111" y="54"/>
                    <a:pt x="166" y="81"/>
                  </a:cubicBezTo>
                  <a:cubicBezTo>
                    <a:pt x="166" y="223"/>
                    <a:pt x="166" y="366"/>
                    <a:pt x="166" y="50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26" name="Graphic 125" descr="Fork and knife">
            <a:extLst>
              <a:ext uri="{FF2B5EF4-FFF2-40B4-BE49-F238E27FC236}">
                <a16:creationId xmlns:a16="http://schemas.microsoft.com/office/drawing/2014/main" id="{41B8045C-4B19-4875-BD0C-BCA74D9844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337" y="3523869"/>
            <a:ext cx="559516" cy="55951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7AC6E04-24AE-4C31-8531-35269EA536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6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Benefits to Distribution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CompuClean provides a unique barrier to exit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AF5EC2-7D30-4891-B487-8FA918F83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0" y="1424791"/>
            <a:ext cx="3775053" cy="3272852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Features become a part of day-to-day operations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Systems are difficult to replace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Data is critical to operational success</a:t>
            </a:r>
            <a:endParaRPr lang="en-US" dirty="0">
              <a:latin typeface="Gotham Bold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50958-7B9F-458E-9E67-C981A19C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6" y="1959247"/>
            <a:ext cx="4226656" cy="20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Benefits to Distribution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CompuClean provides increased customer contact and interaction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AF5EC2-7D30-4891-B487-8FA918F83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0" y="1424791"/>
            <a:ext cx="4298566" cy="3182110"/>
          </a:xfrm>
        </p:spPr>
        <p:txBody>
          <a:bodyPr>
            <a:normAutofit fontScale="92500"/>
          </a:bodyPr>
          <a:lstStyle/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Chance to learn about customer operations and systems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Participate in implementation process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Become a consultative partner for customer.</a:t>
            </a:r>
            <a:endParaRPr lang="en-US" dirty="0">
              <a:latin typeface="Gotham Bold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47585-5013-4CC4-8F7A-518FD1C3D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388" y="1609498"/>
            <a:ext cx="3783752" cy="25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7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71869-8376-4E9C-A19B-1C1B1163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Customer Benefits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F047F9-DE6D-4A6E-99E7-B91F925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" y="906483"/>
            <a:ext cx="7968999" cy="602162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Helvetica LT Std Cond Blk" panose="020B0806030502050204"/>
              </a:rPr>
              <a:t>Documentation for Third Party Audits and Liability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35FC38-4F35-4356-BE15-2C72C603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40" y="4730068"/>
            <a:ext cx="320790" cy="320790"/>
          </a:xfrm>
          <a:prstGeom prst="rect">
            <a:avLst/>
          </a:prstGeom>
          <a:ln w="41275" cap="flat">
            <a:noFill/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B68573B-BA9E-46FB-BDAA-437F19BB34DF}"/>
              </a:ext>
            </a:extLst>
          </p:cNvPr>
          <p:cNvSpPr txBox="1">
            <a:spLocks/>
          </p:cNvSpPr>
          <p:nvPr/>
        </p:nvSpPr>
        <p:spPr>
          <a:xfrm>
            <a:off x="475860" y="1424791"/>
            <a:ext cx="4298566" cy="318211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39725" indent="-169863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Healthcare Joint Commission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Food Processing SQF, FDA, BRC Audits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Gotham Bold" pitchFamily="50" charset="0"/>
              </a:rPr>
              <a:t>Outbreaks in schools and public facilities</a:t>
            </a:r>
            <a:endParaRPr lang="en-US" dirty="0">
              <a:latin typeface="Gotham Bold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FA96F-EAA4-4F82-AA97-B111D96C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702" y="1508645"/>
            <a:ext cx="3685320" cy="25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24246"/>
      </p:ext>
    </p:extLst>
  </p:cSld>
  <p:clrMapOvr>
    <a:masterClrMapping/>
  </p:clrMapOvr>
</p:sld>
</file>

<file path=ppt/theme/theme1.xml><?xml version="1.0" encoding="utf-8"?>
<a:theme xmlns:a="http://schemas.openxmlformats.org/drawingml/2006/main" name="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Hanson_AlrightSans">
      <a:majorFont>
        <a:latin typeface="Alright Sans Regular"/>
        <a:ea typeface="ヒラギノ角ゴ ProN W3"/>
        <a:cs typeface="ヒラギノ角ゴ ProN W3"/>
      </a:majorFont>
      <a:minorFont>
        <a:latin typeface="Alright Sans Regular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tan Example Presentation- Widescreen" id="{BDC4758B-AEA8-442D-A3E1-E2BC3ECADB74}" vid="{D274352F-0AD7-487D-9925-02DCAD2F8C22}"/>
    </a:ext>
  </a:extLst>
</a:theme>
</file>

<file path=ppt/theme/theme2.xml><?xml version="1.0" encoding="utf-8"?>
<a:theme xmlns:a="http://schemas.openxmlformats.org/drawingml/2006/main" name="1_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Hanson_AlrightSans">
      <a:majorFont>
        <a:latin typeface="Alright Sans Regular"/>
        <a:ea typeface="ヒラギノ角ゴ ProN W3"/>
        <a:cs typeface="ヒラギノ角ゴ ProN W3"/>
      </a:majorFont>
      <a:minorFont>
        <a:latin typeface="Alright Sans Regular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A67A507-4B53-4CF2-99A7-3DFD7D6F7529}" vid="{31353F6D-5AFE-4EAB-8D4D-7D4E46FDDAD3}"/>
    </a:ext>
  </a:extLst>
</a:theme>
</file>

<file path=ppt/theme/theme3.xml><?xml version="1.0" encoding="utf-8"?>
<a:theme xmlns:a="http://schemas.openxmlformats.org/drawingml/2006/main" name="2_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Custom 1">
      <a:majorFont>
        <a:latin typeface="Helvetica"/>
        <a:ea typeface="ヒラギノ角ゴ ProN W3"/>
        <a:cs typeface="ヒラギノ角ゴ ProN W3"/>
      </a:majorFont>
      <a:minorFont>
        <a:latin typeface="Gotham Medium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A67A507-4B53-4CF2-99A7-3DFD7D6F7529}" vid="{31353F6D-5AFE-4EAB-8D4D-7D4E46FDDA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034055a-9759-4e26-9243-acd22ef1f48e">
      <Terms xmlns="http://schemas.microsoft.com/office/infopath/2007/PartnerControls"/>
    </TaxKeywordTaxHTField>
    <TaxCatchAll xmlns="6034055a-9759-4e26-9243-acd22ef1f48e" xsi:nil="true"/>
    <lcf76f155ced4ddcb4097134ff3c332f xmlns="ee659e23-7429-4790-896b-b92a863bcc6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97AA1973DF745B207C4B29DA61FD6" ma:contentTypeVersion="15" ma:contentTypeDescription="Create a new document." ma:contentTypeScope="" ma:versionID="4153adf66aaab89f133cd8e6ef5f3945">
  <xsd:schema xmlns:xsd="http://www.w3.org/2001/XMLSchema" xmlns:xs="http://www.w3.org/2001/XMLSchema" xmlns:p="http://schemas.microsoft.com/office/2006/metadata/properties" xmlns:ns2="6034055a-9759-4e26-9243-acd22ef1f48e" xmlns:ns3="ee659e23-7429-4790-896b-b92a863bcc6f" targetNamespace="http://schemas.microsoft.com/office/2006/metadata/properties" ma:root="true" ma:fieldsID="ed8e676f3a0c70c85849cbed39b7b4d5" ns2:_="" ns3:_="">
    <xsd:import namespace="6034055a-9759-4e26-9243-acd22ef1f48e"/>
    <xsd:import namespace="ee659e23-7429-4790-896b-b92a863bcc6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055a-9759-4e26-9243-acd22ef1f4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7e30dec3-49cd-4f52-b6b1-090cd1e3019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d2b136d6-1ee5-48da-b170-99846e8d2cd1}" ma:internalName="TaxCatchAll" ma:showField="CatchAllData" ma:web="6034055a-9759-4e26-9243-acd22ef1f4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659e23-7429-4790-896b-b92a863bc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e30dec3-49cd-4f52-b6b1-090cd1e301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7D05C3-9611-4AEB-AF65-A4337C068BB6}">
  <ds:schemaRefs>
    <ds:schemaRef ds:uri="http://schemas.microsoft.com/office/2006/metadata/properties"/>
    <ds:schemaRef ds:uri="http://schemas.microsoft.com/office/infopath/2007/PartnerControls"/>
    <ds:schemaRef ds:uri="6034055a-9759-4e26-9243-acd22ef1f48e"/>
  </ds:schemaRefs>
</ds:datastoreItem>
</file>

<file path=customXml/itemProps2.xml><?xml version="1.0" encoding="utf-8"?>
<ds:datastoreItem xmlns:ds="http://schemas.openxmlformats.org/officeDocument/2006/customXml" ds:itemID="{C20E577C-963C-46AD-854C-1ABC10EB7F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1884D4-0833-4868-A95C-5D0E8B0BA3C3}"/>
</file>

<file path=docProps/app.xml><?xml version="1.0" encoding="utf-8"?>
<Properties xmlns="http://schemas.openxmlformats.org/officeDocument/2006/extended-properties" xmlns:vt="http://schemas.openxmlformats.org/officeDocument/2006/docPropsVTypes">
  <Template>Spartan_Template-_Widescreen (1)</Template>
  <TotalTime>621</TotalTime>
  <Words>1380</Words>
  <Application>Microsoft Office PowerPoint</Application>
  <PresentationFormat>On-screen Show (16:9)</PresentationFormat>
  <Paragraphs>256</Paragraphs>
  <Slides>31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Alright Sans Regular</vt:lpstr>
      <vt:lpstr>Arial</vt:lpstr>
      <vt:lpstr>Arial Bold</vt:lpstr>
      <vt:lpstr>Calibri</vt:lpstr>
      <vt:lpstr>Gotham Bold</vt:lpstr>
      <vt:lpstr>Gotham Medium</vt:lpstr>
      <vt:lpstr>Helvetica</vt:lpstr>
      <vt:lpstr>Helvetica Light</vt:lpstr>
      <vt:lpstr>Helvetica LT Std Cond Blk</vt:lpstr>
      <vt:lpstr>Helvetica LT Std Light</vt:lpstr>
      <vt:lpstr>Spartan Template- Widescreen</vt:lpstr>
      <vt:lpstr>1_Spartan Template- Widescreen</vt:lpstr>
      <vt:lpstr>2_Spartan Template- Widescreen</vt:lpstr>
      <vt:lpstr>CompuClean®</vt:lpstr>
      <vt:lpstr>PowerPoint Presentation</vt:lpstr>
      <vt:lpstr>CompuClean is a complete cloud-based custodial data management solution</vt:lpstr>
      <vt:lpstr>PowerPoint Presentation</vt:lpstr>
      <vt:lpstr>PowerPoint Presentation</vt:lpstr>
      <vt:lpstr>COMPUCLEAN Target Markets </vt:lpstr>
      <vt:lpstr>CompuClean provides a unique barrier to exit</vt:lpstr>
      <vt:lpstr>CompuClean provides increased customer contact and interaction</vt:lpstr>
      <vt:lpstr>Documentation for Third Party Audits and Liability</vt:lpstr>
      <vt:lpstr>Automation and Communication</vt:lpstr>
      <vt:lpstr>Cost Effective</vt:lpstr>
      <vt:lpstr>Industry Leading Support</vt:lpstr>
      <vt:lpstr>PowerPoint Presentation</vt:lpstr>
      <vt:lpstr>PowerPoint Presentation</vt:lpstr>
      <vt:lpstr>PowerPoint Presentation</vt:lpstr>
      <vt:lpstr>Building Quality Performance Report</vt:lpstr>
      <vt:lpstr>Quality By Line Item Chart</vt:lpstr>
      <vt:lpstr>PowerPoint Presentation</vt:lpstr>
      <vt:lpstr>PowerPoint Presentation</vt:lpstr>
      <vt:lpstr>Work Management - Work Requests</vt:lpstr>
      <vt:lpstr>Work Management: Recurring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SELLING 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CompuClean®</dc:title>
  <dc:creator>Gwen Haubert</dc:creator>
  <cp:lastModifiedBy>Kristen Lisk</cp:lastModifiedBy>
  <cp:revision>79</cp:revision>
  <cp:lastPrinted>2016-08-25T17:41:13Z</cp:lastPrinted>
  <dcterms:created xsi:type="dcterms:W3CDTF">2018-11-09T19:52:56Z</dcterms:created>
  <dcterms:modified xsi:type="dcterms:W3CDTF">2021-01-20T13:33:24Z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0x01010061F97AA1973DF745B207C4B29DA61FD6</vt:lpwstr>
  </property>
  <property fmtid="{D5CDD505-2E9C-101B-9397-08002B2CF9AE}" pid="3" name="TaxKeyword">
    <vt:lpwstr/>
  </property>
</Properties>
</file>